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63" r:id="rId33"/>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League Spartan"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78" y="14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AB5E8-82E4-477B-ABA7-5140CC592F0A}"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US"/>
        </a:p>
      </dgm:t>
    </dgm:pt>
    <dgm:pt modelId="{A194662B-D7B7-4EDD-A52E-82373B26C6B6}">
      <dgm:prSet phldrT="[Text]" phldr="0"/>
      <dgm:spPr/>
      <dgm:t>
        <a:bodyPr/>
        <a:lstStyle/>
        <a:p>
          <a:pPr rtl="0"/>
          <a:r>
            <a:rPr lang="en-US" dirty="0">
              <a:latin typeface="Calibri Light" panose="020F0302020204030204"/>
            </a:rPr>
            <a:t>Prior to September 3</a:t>
          </a:r>
          <a:endParaRPr lang="en-US" dirty="0"/>
        </a:p>
      </dgm:t>
    </dgm:pt>
    <dgm:pt modelId="{54941DF2-93C3-49FD-B11C-81E1E23FDD9A}" type="parTrans" cxnId="{204FE1D1-C3FB-4B7F-81C2-FD7559C71D2E}">
      <dgm:prSet/>
      <dgm:spPr/>
      <dgm:t>
        <a:bodyPr/>
        <a:lstStyle/>
        <a:p>
          <a:endParaRPr lang="en-US"/>
        </a:p>
      </dgm:t>
    </dgm:pt>
    <dgm:pt modelId="{B1191B79-95DF-425F-833D-A01F82ED95AF}" type="sibTrans" cxnId="{204FE1D1-C3FB-4B7F-81C2-FD7559C71D2E}">
      <dgm:prSet/>
      <dgm:spPr/>
      <dgm:t>
        <a:bodyPr/>
        <a:lstStyle/>
        <a:p>
          <a:endParaRPr lang="en-US"/>
        </a:p>
      </dgm:t>
    </dgm:pt>
    <dgm:pt modelId="{80A91D44-3F69-459B-9564-8CB08BA99C32}">
      <dgm:prSet phldrT="[Text]" phldr="0"/>
      <dgm:spPr/>
      <dgm:t>
        <a:bodyPr/>
        <a:lstStyle/>
        <a:p>
          <a:pPr rtl="0"/>
          <a:r>
            <a:rPr lang="en-US" b="1" dirty="0">
              <a:latin typeface="Calibri Light" panose="020F0302020204030204"/>
            </a:rPr>
            <a:t>Test</a:t>
          </a:r>
          <a:r>
            <a:rPr lang="en-US" dirty="0">
              <a:latin typeface="Calibri Light" panose="020F0302020204030204"/>
            </a:rPr>
            <a:t>: </a:t>
          </a:r>
          <a:r>
            <a:rPr lang="en-US" dirty="0">
              <a:latin typeface="Calibri Light"/>
              <a:ea typeface="Calibri Light"/>
              <a:cs typeface="Calibri Light"/>
            </a:rPr>
            <a:t>agency must protect </a:t>
          </a:r>
          <a:r>
            <a:rPr lang="en-US" dirty="0">
              <a:latin typeface="Aptos"/>
              <a:ea typeface="Calibri Light"/>
              <a:cs typeface="Calibri Light"/>
            </a:rPr>
            <a:t>a citizen's personal information with which it has been entrusted, when disclosure thereof would violate</a:t>
          </a:r>
          <a:r>
            <a:rPr lang="en-US" dirty="0">
              <a:latin typeface="Aptos"/>
            </a:rPr>
            <a:t> the citizen's reasonable expectation of privacy</a:t>
          </a:r>
        </a:p>
      </dgm:t>
    </dgm:pt>
    <dgm:pt modelId="{FD9CCBD8-4AD6-428A-8B64-1FE09CE13088}" type="parTrans" cxnId="{1BC406CD-705C-448C-BF64-1B8C32F1CF42}">
      <dgm:prSet/>
      <dgm:spPr/>
      <dgm:t>
        <a:bodyPr/>
        <a:lstStyle/>
        <a:p>
          <a:endParaRPr lang="en-US"/>
        </a:p>
      </dgm:t>
    </dgm:pt>
    <dgm:pt modelId="{F09E4BD6-4373-4677-B6CD-380DF57CE6C8}" type="sibTrans" cxnId="{1BC406CD-705C-448C-BF64-1B8C32F1CF42}">
      <dgm:prSet/>
      <dgm:spPr/>
      <dgm:t>
        <a:bodyPr/>
        <a:lstStyle/>
        <a:p>
          <a:endParaRPr lang="en-US"/>
        </a:p>
      </dgm:t>
    </dgm:pt>
    <dgm:pt modelId="{C3F9DACD-E6E6-4AD6-A986-A5E5B6605B22}">
      <dgm:prSet phldrT="[Text]" phldr="0"/>
      <dgm:spPr/>
      <dgm:t>
        <a:bodyPr/>
        <a:lstStyle/>
        <a:p>
          <a:pPr rtl="0"/>
          <a:r>
            <a:rPr lang="en-US" dirty="0">
              <a:latin typeface="Calibri Light" panose="020F0302020204030204"/>
            </a:rPr>
            <a:t>After September 3</a:t>
          </a:r>
          <a:endParaRPr lang="en-US" dirty="0"/>
        </a:p>
      </dgm:t>
    </dgm:pt>
    <dgm:pt modelId="{377E4200-DB06-4B53-B2E6-2FF4A19C28A6}" type="parTrans" cxnId="{1BCC7C79-6375-4B02-BCAC-0102440B594E}">
      <dgm:prSet/>
      <dgm:spPr/>
      <dgm:t>
        <a:bodyPr/>
        <a:lstStyle/>
        <a:p>
          <a:endParaRPr lang="en-US"/>
        </a:p>
      </dgm:t>
    </dgm:pt>
    <dgm:pt modelId="{C186BB04-B96F-4656-AB1D-CE51B5F3EC72}" type="sibTrans" cxnId="{1BCC7C79-6375-4B02-BCAC-0102440B594E}">
      <dgm:prSet/>
      <dgm:spPr/>
      <dgm:t>
        <a:bodyPr/>
        <a:lstStyle/>
        <a:p>
          <a:endParaRPr lang="en-US"/>
        </a:p>
      </dgm:t>
    </dgm:pt>
    <dgm:pt modelId="{C5E1A3D7-02B4-49CF-BCCF-FE05B6A81D3C}">
      <dgm:prSet phldrT="[Text]" phldr="0"/>
      <dgm:spPr/>
      <dgm:t>
        <a:bodyPr/>
        <a:lstStyle/>
        <a:p>
          <a:pPr rtl="0"/>
          <a:r>
            <a:rPr lang="en-US" b="1" dirty="0">
              <a:latin typeface="Calibri Light" panose="020F0302020204030204"/>
            </a:rPr>
            <a:t>Enumerated</a:t>
          </a:r>
          <a:r>
            <a:rPr lang="en-US" dirty="0">
              <a:latin typeface="Calibri Light" panose="020F0302020204030204"/>
            </a:rPr>
            <a:t>:</a:t>
          </a:r>
          <a:r>
            <a:rPr lang="en-US" b="0" dirty="0">
              <a:latin typeface="Calibri Light" panose="020F0302020204030204"/>
            </a:rPr>
            <a:t> </a:t>
          </a:r>
          <a:r>
            <a:rPr lang="en-US" b="0" dirty="0">
              <a:latin typeface="Calibri Light"/>
              <a:ea typeface="Calibri Light"/>
              <a:cs typeface="Calibri Light"/>
            </a:rPr>
            <a:t>debit card numbers, bank account information, month and day of birth, personal email address required for government applications, services, or programs; PII disclosed on domestic animal permits; PII provided for the purpose of receiving notifications</a:t>
          </a:r>
        </a:p>
      </dgm:t>
    </dgm:pt>
    <dgm:pt modelId="{7CC883EE-53C7-45C4-A1BB-A8E1BCCD92DF}" type="parTrans" cxnId="{A29EA009-DB1F-4B15-9509-4264B42003C6}">
      <dgm:prSet/>
      <dgm:spPr/>
      <dgm:t>
        <a:bodyPr/>
        <a:lstStyle/>
        <a:p>
          <a:endParaRPr lang="en-US"/>
        </a:p>
      </dgm:t>
    </dgm:pt>
    <dgm:pt modelId="{5AD8FD6D-830E-4406-B073-B2CD12E77092}" type="sibTrans" cxnId="{A29EA009-DB1F-4B15-9509-4264B42003C6}">
      <dgm:prSet/>
      <dgm:spPr/>
      <dgm:t>
        <a:bodyPr/>
        <a:lstStyle/>
        <a:p>
          <a:endParaRPr lang="en-US"/>
        </a:p>
      </dgm:t>
    </dgm:pt>
    <dgm:pt modelId="{5708C831-17B6-4D19-ADB7-37EC2178D5F8}">
      <dgm:prSet phldr="0"/>
      <dgm:spPr/>
      <dgm:t>
        <a:bodyPr/>
        <a:lstStyle/>
        <a:p>
          <a:pPr rtl="0"/>
          <a:r>
            <a:rPr lang="en-US" b="1" dirty="0">
              <a:latin typeface="Calibri Light" panose="020F0302020204030204"/>
            </a:rPr>
            <a:t>Enumerated</a:t>
          </a:r>
          <a:r>
            <a:rPr lang="en-US" dirty="0">
              <a:latin typeface="Calibri Light" panose="020F0302020204030204"/>
            </a:rPr>
            <a:t>: SSNs, credit card numbers, much of personnel records, communications with the Legislature</a:t>
          </a:r>
          <a:endParaRPr lang="en-US" dirty="0"/>
        </a:p>
      </dgm:t>
    </dgm:pt>
    <dgm:pt modelId="{7AC1964E-B888-4345-85C3-82740AA968DD}" type="parTrans" cxnId="{A4FD8127-2F90-490C-A0B3-793BD9AF561F}">
      <dgm:prSet/>
      <dgm:spPr/>
    </dgm:pt>
    <dgm:pt modelId="{84CCDAAD-63D2-4D34-985C-6D3EB54CD16B}" type="sibTrans" cxnId="{A4FD8127-2F90-490C-A0B3-793BD9AF561F}">
      <dgm:prSet/>
      <dgm:spPr/>
    </dgm:pt>
    <dgm:pt modelId="{A5306B18-7913-4F55-81F5-96AAF68ED5A6}">
      <dgm:prSet phldr="0"/>
      <dgm:spPr/>
      <dgm:t>
        <a:bodyPr/>
        <a:lstStyle/>
        <a:p>
          <a:pPr rtl="0"/>
          <a:r>
            <a:rPr lang="en-US" b="1" dirty="0">
              <a:latin typeface="Calibri"/>
              <a:ea typeface="Calibri"/>
              <a:cs typeface="Calibri"/>
            </a:rPr>
            <a:t>Test</a:t>
          </a:r>
          <a:r>
            <a:rPr lang="en-US" dirty="0">
              <a:latin typeface="Calibri"/>
              <a:ea typeface="Calibri"/>
              <a:cs typeface="Calibri"/>
            </a:rPr>
            <a:t>: </a:t>
          </a:r>
          <a:r>
            <a:rPr lang="en-US" dirty="0">
              <a:latin typeface="Calibri Light"/>
              <a:ea typeface="Calibri"/>
              <a:cs typeface="Calibri"/>
            </a:rPr>
            <a:t>agency must protect a citizen's personal information with which it has been entrusted,</a:t>
          </a:r>
          <a:r>
            <a:rPr lang="en-US" i="1" dirty="0">
              <a:latin typeface="Calibri Light"/>
              <a:ea typeface="Calibri"/>
              <a:cs typeface="Calibri"/>
            </a:rPr>
            <a:t> or information that might reasonably lead to disclosure of personal information</a:t>
          </a:r>
          <a:r>
            <a:rPr lang="en-US" dirty="0">
              <a:latin typeface="Calibri Light"/>
              <a:ea typeface="Calibri"/>
              <a:cs typeface="Calibri"/>
            </a:rPr>
            <a:t>, when disclosure thereof would violate the citizen's reasonable expectation of privacy, </a:t>
          </a:r>
          <a:r>
            <a:rPr lang="en-US" i="1" dirty="0">
              <a:latin typeface="Calibri Light"/>
              <a:ea typeface="Calibri"/>
              <a:cs typeface="Calibri"/>
            </a:rPr>
            <a:t>or when the agency believes that disclosure may result in harassment, unwanted solicitation, identity theft, or opportunities for criminal acts</a:t>
          </a:r>
        </a:p>
      </dgm:t>
    </dgm:pt>
    <dgm:pt modelId="{A68CC49A-4B1B-476A-A406-CFAA5503CAC3}" type="parTrans" cxnId="{5A3FF62E-5DD9-416A-9104-CE90A3417F08}">
      <dgm:prSet/>
      <dgm:spPr/>
    </dgm:pt>
    <dgm:pt modelId="{F48CDED6-A55D-4386-A452-1CDAC6586C92}" type="sibTrans" cxnId="{5A3FF62E-5DD9-416A-9104-CE90A3417F08}">
      <dgm:prSet/>
      <dgm:spPr/>
    </dgm:pt>
    <dgm:pt modelId="{8F5B2167-9946-452D-935A-A5AF3516F59A}" type="pres">
      <dgm:prSet presAssocID="{23FAB5E8-82E4-477B-ABA7-5140CC592F0A}" presName="Name0" presStyleCnt="0">
        <dgm:presLayoutVars>
          <dgm:dir/>
          <dgm:animLvl val="lvl"/>
          <dgm:resizeHandles val="exact"/>
        </dgm:presLayoutVars>
      </dgm:prSet>
      <dgm:spPr/>
    </dgm:pt>
    <dgm:pt modelId="{92C167A5-CA02-4743-9063-E7F58EC2221F}" type="pres">
      <dgm:prSet presAssocID="{A194662B-D7B7-4EDD-A52E-82373B26C6B6}" presName="vertFlow" presStyleCnt="0"/>
      <dgm:spPr/>
    </dgm:pt>
    <dgm:pt modelId="{4734F49B-65CF-41F0-A715-FAFFEED0F25E}" type="pres">
      <dgm:prSet presAssocID="{A194662B-D7B7-4EDD-A52E-82373B26C6B6}" presName="header" presStyleLbl="node1" presStyleIdx="0" presStyleCnt="2"/>
      <dgm:spPr/>
    </dgm:pt>
    <dgm:pt modelId="{55425839-6FE3-49CA-BB53-AA277A637498}" type="pres">
      <dgm:prSet presAssocID="{FD9CCBD8-4AD6-428A-8B64-1FE09CE13088}" presName="parTrans" presStyleLbl="sibTrans2D1" presStyleIdx="0" presStyleCnt="4"/>
      <dgm:spPr/>
    </dgm:pt>
    <dgm:pt modelId="{10A3A9B4-C232-4F55-960C-192C6DD5F003}" type="pres">
      <dgm:prSet presAssocID="{80A91D44-3F69-459B-9564-8CB08BA99C32}" presName="child" presStyleLbl="alignAccFollowNode1" presStyleIdx="0" presStyleCnt="4">
        <dgm:presLayoutVars>
          <dgm:chMax val="0"/>
          <dgm:bulletEnabled val="1"/>
        </dgm:presLayoutVars>
      </dgm:prSet>
      <dgm:spPr/>
    </dgm:pt>
    <dgm:pt modelId="{3CA41B88-628E-4E97-8615-648C41211780}" type="pres">
      <dgm:prSet presAssocID="{F09E4BD6-4373-4677-B6CD-380DF57CE6C8}" presName="sibTrans" presStyleLbl="sibTrans2D1" presStyleIdx="1" presStyleCnt="4"/>
      <dgm:spPr/>
    </dgm:pt>
    <dgm:pt modelId="{7D7DDC57-09A7-4E0D-8B0A-12453E8EAADD}" type="pres">
      <dgm:prSet presAssocID="{5708C831-17B6-4D19-ADB7-37EC2178D5F8}" presName="child" presStyleLbl="alignAccFollowNode1" presStyleIdx="1" presStyleCnt="4">
        <dgm:presLayoutVars>
          <dgm:chMax val="0"/>
          <dgm:bulletEnabled val="1"/>
        </dgm:presLayoutVars>
      </dgm:prSet>
      <dgm:spPr/>
    </dgm:pt>
    <dgm:pt modelId="{C22C4F49-3932-47E8-8817-4785D7CA1755}" type="pres">
      <dgm:prSet presAssocID="{A194662B-D7B7-4EDD-A52E-82373B26C6B6}" presName="hSp" presStyleCnt="0"/>
      <dgm:spPr/>
    </dgm:pt>
    <dgm:pt modelId="{A3FB2C0D-5BB1-465F-86F9-FA7964C6D1B4}" type="pres">
      <dgm:prSet presAssocID="{C3F9DACD-E6E6-4AD6-A986-A5E5B6605B22}" presName="vertFlow" presStyleCnt="0"/>
      <dgm:spPr/>
    </dgm:pt>
    <dgm:pt modelId="{D52EF848-B755-4D1C-A680-574699FB2B1A}" type="pres">
      <dgm:prSet presAssocID="{C3F9DACD-E6E6-4AD6-A986-A5E5B6605B22}" presName="header" presStyleLbl="node1" presStyleIdx="1" presStyleCnt="2"/>
      <dgm:spPr/>
    </dgm:pt>
    <dgm:pt modelId="{114EDF03-07C8-4D4D-A287-FB1550BB9A58}" type="pres">
      <dgm:prSet presAssocID="{A68CC49A-4B1B-476A-A406-CFAA5503CAC3}" presName="parTrans" presStyleLbl="sibTrans2D1" presStyleIdx="2" presStyleCnt="4"/>
      <dgm:spPr/>
    </dgm:pt>
    <dgm:pt modelId="{3A24821C-F4A6-4B54-BE4E-C88BC620C49F}" type="pres">
      <dgm:prSet presAssocID="{A5306B18-7913-4F55-81F5-96AAF68ED5A6}" presName="child" presStyleLbl="alignAccFollowNode1" presStyleIdx="2" presStyleCnt="4">
        <dgm:presLayoutVars>
          <dgm:chMax val="0"/>
          <dgm:bulletEnabled val="1"/>
        </dgm:presLayoutVars>
      </dgm:prSet>
      <dgm:spPr/>
    </dgm:pt>
    <dgm:pt modelId="{3B76A2B4-9A55-43A7-96C2-97DD001134E6}" type="pres">
      <dgm:prSet presAssocID="{F48CDED6-A55D-4386-A452-1CDAC6586C92}" presName="sibTrans" presStyleLbl="sibTrans2D1" presStyleIdx="3" presStyleCnt="4"/>
      <dgm:spPr/>
    </dgm:pt>
    <dgm:pt modelId="{2EC90D01-DF47-43C4-A694-A3C79B49715C}" type="pres">
      <dgm:prSet presAssocID="{C5E1A3D7-02B4-49CF-BCCF-FE05B6A81D3C}" presName="child" presStyleLbl="alignAccFollowNode1" presStyleIdx="3" presStyleCnt="4">
        <dgm:presLayoutVars>
          <dgm:chMax val="0"/>
          <dgm:bulletEnabled val="1"/>
        </dgm:presLayoutVars>
      </dgm:prSet>
      <dgm:spPr/>
    </dgm:pt>
  </dgm:ptLst>
  <dgm:cxnLst>
    <dgm:cxn modelId="{62B98205-258E-4BEF-9EA2-D9F0A5D37491}" type="presOf" srcId="{C5E1A3D7-02B4-49CF-BCCF-FE05B6A81D3C}" destId="{2EC90D01-DF47-43C4-A694-A3C79B49715C}" srcOrd="0" destOrd="0" presId="urn:microsoft.com/office/officeart/2005/8/layout/lProcess1"/>
    <dgm:cxn modelId="{A29EA009-DB1F-4B15-9509-4264B42003C6}" srcId="{C3F9DACD-E6E6-4AD6-A986-A5E5B6605B22}" destId="{C5E1A3D7-02B4-49CF-BCCF-FE05B6A81D3C}" srcOrd="1" destOrd="0" parTransId="{7CC883EE-53C7-45C4-A1BB-A8E1BCCD92DF}" sibTransId="{5AD8FD6D-830E-4406-B073-B2CD12E77092}"/>
    <dgm:cxn modelId="{16AF9818-F0E6-4762-B0C1-E1C7CABE4A79}" type="presOf" srcId="{A5306B18-7913-4F55-81F5-96AAF68ED5A6}" destId="{3A24821C-F4A6-4B54-BE4E-C88BC620C49F}" srcOrd="0" destOrd="0" presId="urn:microsoft.com/office/officeart/2005/8/layout/lProcess1"/>
    <dgm:cxn modelId="{A4FD8127-2F90-490C-A0B3-793BD9AF561F}" srcId="{A194662B-D7B7-4EDD-A52E-82373B26C6B6}" destId="{5708C831-17B6-4D19-ADB7-37EC2178D5F8}" srcOrd="1" destOrd="0" parTransId="{7AC1964E-B888-4345-85C3-82740AA968DD}" sibTransId="{84CCDAAD-63D2-4D34-985C-6D3EB54CD16B}"/>
    <dgm:cxn modelId="{5A3FF62E-5DD9-416A-9104-CE90A3417F08}" srcId="{C3F9DACD-E6E6-4AD6-A986-A5E5B6605B22}" destId="{A5306B18-7913-4F55-81F5-96AAF68ED5A6}" srcOrd="0" destOrd="0" parTransId="{A68CC49A-4B1B-476A-A406-CFAA5503CAC3}" sibTransId="{F48CDED6-A55D-4386-A452-1CDAC6586C92}"/>
    <dgm:cxn modelId="{B93DDB6E-22DB-41C1-A453-CD4596414C8F}" type="presOf" srcId="{A68CC49A-4B1B-476A-A406-CFAA5503CAC3}" destId="{114EDF03-07C8-4D4D-A287-FB1550BB9A58}" srcOrd="0" destOrd="0" presId="urn:microsoft.com/office/officeart/2005/8/layout/lProcess1"/>
    <dgm:cxn modelId="{E339E052-603F-4B55-AD56-B49AB8B2F432}" type="presOf" srcId="{80A91D44-3F69-459B-9564-8CB08BA99C32}" destId="{10A3A9B4-C232-4F55-960C-192C6DD5F003}" srcOrd="0" destOrd="0" presId="urn:microsoft.com/office/officeart/2005/8/layout/lProcess1"/>
    <dgm:cxn modelId="{1BCC7C79-6375-4B02-BCAC-0102440B594E}" srcId="{23FAB5E8-82E4-477B-ABA7-5140CC592F0A}" destId="{C3F9DACD-E6E6-4AD6-A986-A5E5B6605B22}" srcOrd="1" destOrd="0" parTransId="{377E4200-DB06-4B53-B2E6-2FF4A19C28A6}" sibTransId="{C186BB04-B96F-4656-AB1D-CE51B5F3EC72}"/>
    <dgm:cxn modelId="{6B6E277B-4F41-4D89-8D4C-C360E2B8018C}" type="presOf" srcId="{A194662B-D7B7-4EDD-A52E-82373B26C6B6}" destId="{4734F49B-65CF-41F0-A715-FAFFEED0F25E}" srcOrd="0" destOrd="0" presId="urn:microsoft.com/office/officeart/2005/8/layout/lProcess1"/>
    <dgm:cxn modelId="{AE7BBC90-3A06-41EC-9C6D-F76B5F81697A}" type="presOf" srcId="{C3F9DACD-E6E6-4AD6-A986-A5E5B6605B22}" destId="{D52EF848-B755-4D1C-A680-574699FB2B1A}" srcOrd="0" destOrd="0" presId="urn:microsoft.com/office/officeart/2005/8/layout/lProcess1"/>
    <dgm:cxn modelId="{6032F9AF-F852-4411-A9B4-B0087E1A697D}" type="presOf" srcId="{5708C831-17B6-4D19-ADB7-37EC2178D5F8}" destId="{7D7DDC57-09A7-4E0D-8B0A-12453E8EAADD}" srcOrd="0" destOrd="0" presId="urn:microsoft.com/office/officeart/2005/8/layout/lProcess1"/>
    <dgm:cxn modelId="{C7C1C4B2-676F-402D-AB07-41F3647DA39B}" type="presOf" srcId="{FD9CCBD8-4AD6-428A-8B64-1FE09CE13088}" destId="{55425839-6FE3-49CA-BB53-AA277A637498}" srcOrd="0" destOrd="0" presId="urn:microsoft.com/office/officeart/2005/8/layout/lProcess1"/>
    <dgm:cxn modelId="{D3E23EB6-49F6-46C6-85BC-5034787F9C45}" type="presOf" srcId="{F48CDED6-A55D-4386-A452-1CDAC6586C92}" destId="{3B76A2B4-9A55-43A7-96C2-97DD001134E6}" srcOrd="0" destOrd="0" presId="urn:microsoft.com/office/officeart/2005/8/layout/lProcess1"/>
    <dgm:cxn modelId="{1B1FD1C5-5D8F-49DD-BA49-F9C29D933BB5}" type="presOf" srcId="{F09E4BD6-4373-4677-B6CD-380DF57CE6C8}" destId="{3CA41B88-628E-4E97-8615-648C41211780}" srcOrd="0" destOrd="0" presId="urn:microsoft.com/office/officeart/2005/8/layout/lProcess1"/>
    <dgm:cxn modelId="{1BC406CD-705C-448C-BF64-1B8C32F1CF42}" srcId="{A194662B-D7B7-4EDD-A52E-82373B26C6B6}" destId="{80A91D44-3F69-459B-9564-8CB08BA99C32}" srcOrd="0" destOrd="0" parTransId="{FD9CCBD8-4AD6-428A-8B64-1FE09CE13088}" sibTransId="{F09E4BD6-4373-4677-B6CD-380DF57CE6C8}"/>
    <dgm:cxn modelId="{204FE1D1-C3FB-4B7F-81C2-FD7559C71D2E}" srcId="{23FAB5E8-82E4-477B-ABA7-5140CC592F0A}" destId="{A194662B-D7B7-4EDD-A52E-82373B26C6B6}" srcOrd="0" destOrd="0" parTransId="{54941DF2-93C3-49FD-B11C-81E1E23FDD9A}" sibTransId="{B1191B79-95DF-425F-833D-A01F82ED95AF}"/>
    <dgm:cxn modelId="{697621DC-572A-4896-AEB4-B28F2CF91E71}" type="presOf" srcId="{23FAB5E8-82E4-477B-ABA7-5140CC592F0A}" destId="{8F5B2167-9946-452D-935A-A5AF3516F59A}" srcOrd="0" destOrd="0" presId="urn:microsoft.com/office/officeart/2005/8/layout/lProcess1"/>
    <dgm:cxn modelId="{AA5EE1A1-AA37-416C-83E0-7AEEE2823A67}" type="presParOf" srcId="{8F5B2167-9946-452D-935A-A5AF3516F59A}" destId="{92C167A5-CA02-4743-9063-E7F58EC2221F}" srcOrd="0" destOrd="0" presId="urn:microsoft.com/office/officeart/2005/8/layout/lProcess1"/>
    <dgm:cxn modelId="{02EF7A89-96CE-4C38-9C30-BCE3805D9482}" type="presParOf" srcId="{92C167A5-CA02-4743-9063-E7F58EC2221F}" destId="{4734F49B-65CF-41F0-A715-FAFFEED0F25E}" srcOrd="0" destOrd="0" presId="urn:microsoft.com/office/officeart/2005/8/layout/lProcess1"/>
    <dgm:cxn modelId="{BE6D2ACF-365C-4E65-9253-641602001CA1}" type="presParOf" srcId="{92C167A5-CA02-4743-9063-E7F58EC2221F}" destId="{55425839-6FE3-49CA-BB53-AA277A637498}" srcOrd="1" destOrd="0" presId="urn:microsoft.com/office/officeart/2005/8/layout/lProcess1"/>
    <dgm:cxn modelId="{5A4DF1BC-1F27-4341-BC96-D19542DC87B5}" type="presParOf" srcId="{92C167A5-CA02-4743-9063-E7F58EC2221F}" destId="{10A3A9B4-C232-4F55-960C-192C6DD5F003}" srcOrd="2" destOrd="0" presId="urn:microsoft.com/office/officeart/2005/8/layout/lProcess1"/>
    <dgm:cxn modelId="{4691A6CA-EADF-45FC-87B2-FF1F606DAF5B}" type="presParOf" srcId="{92C167A5-CA02-4743-9063-E7F58EC2221F}" destId="{3CA41B88-628E-4E97-8615-648C41211780}" srcOrd="3" destOrd="0" presId="urn:microsoft.com/office/officeart/2005/8/layout/lProcess1"/>
    <dgm:cxn modelId="{29026BBE-640C-4504-9EAF-0324BCE17702}" type="presParOf" srcId="{92C167A5-CA02-4743-9063-E7F58EC2221F}" destId="{7D7DDC57-09A7-4E0D-8B0A-12453E8EAADD}" srcOrd="4" destOrd="0" presId="urn:microsoft.com/office/officeart/2005/8/layout/lProcess1"/>
    <dgm:cxn modelId="{7FFD2E3B-0EAB-4611-84E1-D31ABDB45345}" type="presParOf" srcId="{8F5B2167-9946-452D-935A-A5AF3516F59A}" destId="{C22C4F49-3932-47E8-8817-4785D7CA1755}" srcOrd="1" destOrd="0" presId="urn:microsoft.com/office/officeart/2005/8/layout/lProcess1"/>
    <dgm:cxn modelId="{DAFE6214-C468-44F6-BF3E-9C5080D6EA31}" type="presParOf" srcId="{8F5B2167-9946-452D-935A-A5AF3516F59A}" destId="{A3FB2C0D-5BB1-465F-86F9-FA7964C6D1B4}" srcOrd="2" destOrd="0" presId="urn:microsoft.com/office/officeart/2005/8/layout/lProcess1"/>
    <dgm:cxn modelId="{6B04411C-76F7-46F3-B40A-EE3051F48A32}" type="presParOf" srcId="{A3FB2C0D-5BB1-465F-86F9-FA7964C6D1B4}" destId="{D52EF848-B755-4D1C-A680-574699FB2B1A}" srcOrd="0" destOrd="0" presId="urn:microsoft.com/office/officeart/2005/8/layout/lProcess1"/>
    <dgm:cxn modelId="{A2F32398-ECD9-4F54-A2E5-AC4659F44CC9}" type="presParOf" srcId="{A3FB2C0D-5BB1-465F-86F9-FA7964C6D1B4}" destId="{114EDF03-07C8-4D4D-A287-FB1550BB9A58}" srcOrd="1" destOrd="0" presId="urn:microsoft.com/office/officeart/2005/8/layout/lProcess1"/>
    <dgm:cxn modelId="{E613A263-EC48-40DC-A2DB-B9D436C86CFA}" type="presParOf" srcId="{A3FB2C0D-5BB1-465F-86F9-FA7964C6D1B4}" destId="{3A24821C-F4A6-4B54-BE4E-C88BC620C49F}" srcOrd="2" destOrd="0" presId="urn:microsoft.com/office/officeart/2005/8/layout/lProcess1"/>
    <dgm:cxn modelId="{C9B0A21E-328D-496C-87DE-761B39A46367}" type="presParOf" srcId="{A3FB2C0D-5BB1-465F-86F9-FA7964C6D1B4}" destId="{3B76A2B4-9A55-43A7-96C2-97DD001134E6}" srcOrd="3" destOrd="0" presId="urn:microsoft.com/office/officeart/2005/8/layout/lProcess1"/>
    <dgm:cxn modelId="{0E43D94C-2A0A-4475-B9F7-852C677EB2B1}" type="presParOf" srcId="{A3FB2C0D-5BB1-465F-86F9-FA7964C6D1B4}" destId="{2EC90D01-DF47-43C4-A694-A3C79B49715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52F8D-A545-4F1A-81DB-09A19F5E1978}"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en-US"/>
        </a:p>
      </dgm:t>
    </dgm:pt>
    <dgm:pt modelId="{77246356-854F-4320-ACEC-AA7C66091A18}">
      <dgm:prSet phldrT="[Text]" phldr="0"/>
      <dgm:spPr/>
      <dgm:t>
        <a:bodyPr/>
        <a:lstStyle/>
        <a:p>
          <a:pPr rtl="0"/>
          <a:r>
            <a:rPr lang="en-US" dirty="0">
              <a:latin typeface="Calibri Light" panose="020F0302020204030204"/>
            </a:rPr>
            <a:t>Prior to September 3</a:t>
          </a:r>
          <a:endParaRPr lang="en-US" dirty="0"/>
        </a:p>
      </dgm:t>
    </dgm:pt>
    <dgm:pt modelId="{B3356B53-3AE5-4926-975E-FADEDBFDD36B}" type="parTrans" cxnId="{FDBE720A-C632-4E65-AC92-72496B187DA3}">
      <dgm:prSet/>
      <dgm:spPr/>
      <dgm:t>
        <a:bodyPr/>
        <a:lstStyle/>
        <a:p>
          <a:endParaRPr lang="en-US"/>
        </a:p>
      </dgm:t>
    </dgm:pt>
    <dgm:pt modelId="{F54F6288-C2F2-47A8-829C-E5EF1314AEAE}" type="sibTrans" cxnId="{FDBE720A-C632-4E65-AC92-72496B187DA3}">
      <dgm:prSet/>
      <dgm:spPr/>
      <dgm:t>
        <a:bodyPr/>
        <a:lstStyle/>
        <a:p>
          <a:endParaRPr lang="en-US"/>
        </a:p>
      </dgm:t>
    </dgm:pt>
    <dgm:pt modelId="{0AF48B16-5DA1-445C-A7E9-B4133041DD9A}">
      <dgm:prSet phldrT="[Text]" phldr="0"/>
      <dgm:spPr/>
      <dgm:t>
        <a:bodyPr/>
        <a:lstStyle/>
        <a:p>
          <a:pPr rtl="0"/>
          <a:r>
            <a:rPr lang="en-US" dirty="0">
              <a:latin typeface="Calibri Light" panose="020F0302020204030204"/>
            </a:rPr>
            <a:t>OPRA required disclosure of communication between government officials unless otherwise exempt.</a:t>
          </a:r>
          <a:endParaRPr lang="en-US" dirty="0"/>
        </a:p>
      </dgm:t>
    </dgm:pt>
    <dgm:pt modelId="{E26E7B5A-D043-4A94-822F-93F5233EB4C2}" type="parTrans" cxnId="{0C0015BC-59FD-4AEC-872F-0C7CE12B0FDA}">
      <dgm:prSet/>
      <dgm:spPr/>
      <dgm:t>
        <a:bodyPr/>
        <a:lstStyle/>
        <a:p>
          <a:endParaRPr lang="en-US"/>
        </a:p>
      </dgm:t>
    </dgm:pt>
    <dgm:pt modelId="{8FE6B6E4-1526-40D4-94F3-A4444CE60178}" type="sibTrans" cxnId="{0C0015BC-59FD-4AEC-872F-0C7CE12B0FDA}">
      <dgm:prSet/>
      <dgm:spPr/>
      <dgm:t>
        <a:bodyPr/>
        <a:lstStyle/>
        <a:p>
          <a:endParaRPr lang="en-US"/>
        </a:p>
      </dgm:t>
    </dgm:pt>
    <dgm:pt modelId="{F62883EC-9507-40E4-946D-E9730F0BD20D}">
      <dgm:prSet phldrT="[Text]" phldr="0"/>
      <dgm:spPr/>
      <dgm:t>
        <a:bodyPr/>
        <a:lstStyle/>
        <a:p>
          <a:pPr rtl="0"/>
          <a:r>
            <a:rPr lang="en-US" dirty="0">
              <a:latin typeface="Calibri Light" panose="020F0302020204030204"/>
            </a:rPr>
            <a:t>After September 3</a:t>
          </a:r>
          <a:endParaRPr lang="en-US" dirty="0"/>
        </a:p>
      </dgm:t>
    </dgm:pt>
    <dgm:pt modelId="{F8E4C6B7-C4B3-4B07-BEBB-371EFEC8E56D}" type="parTrans" cxnId="{DD1AC05E-DDEB-4D05-9E7C-474DB0785DCE}">
      <dgm:prSet/>
      <dgm:spPr/>
      <dgm:t>
        <a:bodyPr/>
        <a:lstStyle/>
        <a:p>
          <a:endParaRPr lang="en-US"/>
        </a:p>
      </dgm:t>
    </dgm:pt>
    <dgm:pt modelId="{A346D304-13DF-4F77-AE59-C062DA71C14A}" type="sibTrans" cxnId="{DD1AC05E-DDEB-4D05-9E7C-474DB0785DCE}">
      <dgm:prSet/>
      <dgm:spPr/>
      <dgm:t>
        <a:bodyPr/>
        <a:lstStyle/>
        <a:p>
          <a:endParaRPr lang="en-US"/>
        </a:p>
      </dgm:t>
    </dgm:pt>
    <dgm:pt modelId="{B674FEAB-922D-4B54-A43E-01D2179FEA3D}">
      <dgm:prSet phldr="0"/>
      <dgm:spPr/>
      <dgm:t>
        <a:bodyPr/>
        <a:lstStyle/>
        <a:p>
          <a:pPr algn="l" rtl="0"/>
          <a:r>
            <a:rPr lang="en-US" dirty="0">
              <a:latin typeface="Calibri Light" panose="020F0302020204030204"/>
            </a:rPr>
            <a:t>OPRA exempts a request including for mail, email, text messages, correspondence, or social media postings and messages, if the request </a:t>
          </a:r>
        </a:p>
      </dgm:t>
    </dgm:pt>
    <dgm:pt modelId="{B9CD53E9-915D-4FF8-9C9A-91FC8F7BE9E4}" type="parTrans" cxnId="{67AA94E0-4C23-487B-8F75-C22D65A745DA}">
      <dgm:prSet/>
      <dgm:spPr/>
    </dgm:pt>
    <dgm:pt modelId="{67A8FFA7-A77B-47B7-ACC9-0475C05FF30C}" type="sibTrans" cxnId="{67AA94E0-4C23-487B-8F75-C22D65A745DA}">
      <dgm:prSet/>
      <dgm:spPr/>
    </dgm:pt>
    <dgm:pt modelId="{11E14980-C656-4783-BDBD-609E982EB7DD}">
      <dgm:prSet phldr="0"/>
      <dgm:spPr/>
      <dgm:t>
        <a:bodyPr/>
        <a:lstStyle/>
        <a:p>
          <a:pPr rtl="0"/>
          <a:r>
            <a:rPr lang="en-US" dirty="0">
              <a:latin typeface="Calibri Light" panose="020F0302020204030204"/>
            </a:rPr>
            <a:t>(1) does not identify a specific job title or accounts to be searched, a specific subject matter, and is not confined to a reasonable time period or </a:t>
          </a:r>
        </a:p>
      </dgm:t>
    </dgm:pt>
    <dgm:pt modelId="{6587095F-232B-4455-8AF2-CD0761DC869F}" type="parTrans" cxnId="{E1AB21A1-5E32-4C2A-A667-A095B66B3721}">
      <dgm:prSet/>
      <dgm:spPr/>
    </dgm:pt>
    <dgm:pt modelId="{129E0F95-96C0-4E60-A746-0C4A79C8EF01}" type="sibTrans" cxnId="{E1AB21A1-5E32-4C2A-A667-A095B66B3721}">
      <dgm:prSet/>
      <dgm:spPr/>
    </dgm:pt>
    <dgm:pt modelId="{CA35F091-85D7-4163-9264-8E5F16BC67F4}">
      <dgm:prSet phldr="0"/>
      <dgm:spPr/>
      <dgm:t>
        <a:bodyPr/>
        <a:lstStyle/>
        <a:p>
          <a:r>
            <a:rPr lang="en-US" dirty="0">
              <a:latin typeface="Calibri Light" panose="020F0302020204030204"/>
            </a:rPr>
            <a:t>(2) if the request would require research and collection of information and the creation of a new government record setting forth the researched information</a:t>
          </a:r>
          <a:endParaRPr lang="en-US" dirty="0"/>
        </a:p>
      </dgm:t>
    </dgm:pt>
    <dgm:pt modelId="{58FAAC61-D1BE-4E38-B3CA-4D7DF0FE3805}" type="parTrans" cxnId="{3A43C7C5-4E2A-4C55-98E5-054355074770}">
      <dgm:prSet/>
      <dgm:spPr/>
    </dgm:pt>
    <dgm:pt modelId="{14D8E1EF-F2E2-4759-9D01-E90C56C78DBF}" type="sibTrans" cxnId="{3A43C7C5-4E2A-4C55-98E5-054355074770}">
      <dgm:prSet/>
      <dgm:spPr/>
    </dgm:pt>
    <dgm:pt modelId="{1A54641B-5A4D-4DDB-AC79-AB07C5EC2CE2}" type="pres">
      <dgm:prSet presAssocID="{99952F8D-A545-4F1A-81DB-09A19F5E1978}" presName="Name0" presStyleCnt="0">
        <dgm:presLayoutVars>
          <dgm:dir/>
          <dgm:animLvl val="lvl"/>
          <dgm:resizeHandles val="exact"/>
        </dgm:presLayoutVars>
      </dgm:prSet>
      <dgm:spPr/>
    </dgm:pt>
    <dgm:pt modelId="{276B9C13-B70D-416A-9BBC-00870F5F2004}" type="pres">
      <dgm:prSet presAssocID="{77246356-854F-4320-ACEC-AA7C66091A18}" presName="vertFlow" presStyleCnt="0"/>
      <dgm:spPr/>
    </dgm:pt>
    <dgm:pt modelId="{941262C9-026B-4581-A036-8914E64D61A4}" type="pres">
      <dgm:prSet presAssocID="{77246356-854F-4320-ACEC-AA7C66091A18}" presName="header" presStyleLbl="node1" presStyleIdx="0" presStyleCnt="2"/>
      <dgm:spPr/>
    </dgm:pt>
    <dgm:pt modelId="{F5E8381B-1612-462D-AB69-E9C8BC88957C}" type="pres">
      <dgm:prSet presAssocID="{E26E7B5A-D043-4A94-822F-93F5233EB4C2}" presName="parTrans" presStyleLbl="sibTrans2D1" presStyleIdx="0" presStyleCnt="2"/>
      <dgm:spPr/>
    </dgm:pt>
    <dgm:pt modelId="{A81AF148-1FFF-4DC9-A59E-B3F99E6C429C}" type="pres">
      <dgm:prSet presAssocID="{0AF48B16-5DA1-445C-A7E9-B4133041DD9A}" presName="child" presStyleLbl="alignAccFollowNode1" presStyleIdx="0" presStyleCnt="2">
        <dgm:presLayoutVars>
          <dgm:chMax val="0"/>
          <dgm:bulletEnabled val="1"/>
        </dgm:presLayoutVars>
      </dgm:prSet>
      <dgm:spPr/>
    </dgm:pt>
    <dgm:pt modelId="{21496090-8AB5-4267-957F-327B6584F12E}" type="pres">
      <dgm:prSet presAssocID="{77246356-854F-4320-ACEC-AA7C66091A18}" presName="hSp" presStyleCnt="0"/>
      <dgm:spPr/>
    </dgm:pt>
    <dgm:pt modelId="{CC25BAC3-4FFA-4EF2-A704-92D948087592}" type="pres">
      <dgm:prSet presAssocID="{F62883EC-9507-40E4-946D-E9730F0BD20D}" presName="vertFlow" presStyleCnt="0"/>
      <dgm:spPr/>
    </dgm:pt>
    <dgm:pt modelId="{81394209-901A-497B-B052-9A83475B77BC}" type="pres">
      <dgm:prSet presAssocID="{F62883EC-9507-40E4-946D-E9730F0BD20D}" presName="header" presStyleLbl="node1" presStyleIdx="1" presStyleCnt="2"/>
      <dgm:spPr/>
    </dgm:pt>
    <dgm:pt modelId="{B1F84511-75DE-4390-8B6D-A7531E1C9D67}" type="pres">
      <dgm:prSet presAssocID="{B9CD53E9-915D-4FF8-9C9A-91FC8F7BE9E4}" presName="parTrans" presStyleLbl="sibTrans2D1" presStyleIdx="1" presStyleCnt="2"/>
      <dgm:spPr/>
    </dgm:pt>
    <dgm:pt modelId="{45360443-9055-48CC-B6E3-7F0B7DA27CC0}" type="pres">
      <dgm:prSet presAssocID="{B674FEAB-922D-4B54-A43E-01D2179FEA3D}" presName="child" presStyleLbl="alignAccFollowNode1" presStyleIdx="1" presStyleCnt="2">
        <dgm:presLayoutVars>
          <dgm:chMax val="0"/>
          <dgm:bulletEnabled val="1"/>
        </dgm:presLayoutVars>
      </dgm:prSet>
      <dgm:spPr/>
    </dgm:pt>
  </dgm:ptLst>
  <dgm:cxnLst>
    <dgm:cxn modelId="{F466AB00-45D7-45B5-BC2F-D3F864F35BB8}" type="presOf" srcId="{77246356-854F-4320-ACEC-AA7C66091A18}" destId="{941262C9-026B-4581-A036-8914E64D61A4}" srcOrd="0" destOrd="0" presId="urn:microsoft.com/office/officeart/2005/8/layout/lProcess1"/>
    <dgm:cxn modelId="{FDBE720A-C632-4E65-AC92-72496B187DA3}" srcId="{99952F8D-A545-4F1A-81DB-09A19F5E1978}" destId="{77246356-854F-4320-ACEC-AA7C66091A18}" srcOrd="0" destOrd="0" parTransId="{B3356B53-3AE5-4926-975E-FADEDBFDD36B}" sibTransId="{F54F6288-C2F2-47A8-829C-E5EF1314AEAE}"/>
    <dgm:cxn modelId="{FD209516-1CCD-4D23-9273-4B1D61FB416E}" type="presOf" srcId="{F62883EC-9507-40E4-946D-E9730F0BD20D}" destId="{81394209-901A-497B-B052-9A83475B77BC}" srcOrd="0" destOrd="0" presId="urn:microsoft.com/office/officeart/2005/8/layout/lProcess1"/>
    <dgm:cxn modelId="{53AEDD1C-B923-4E50-A051-F9C49D84486F}" type="presOf" srcId="{11E14980-C656-4783-BDBD-609E982EB7DD}" destId="{45360443-9055-48CC-B6E3-7F0B7DA27CC0}" srcOrd="0" destOrd="1" presId="urn:microsoft.com/office/officeart/2005/8/layout/lProcess1"/>
    <dgm:cxn modelId="{DD1AC05E-DDEB-4D05-9E7C-474DB0785DCE}" srcId="{99952F8D-A545-4F1A-81DB-09A19F5E1978}" destId="{F62883EC-9507-40E4-946D-E9730F0BD20D}" srcOrd="1" destOrd="0" parTransId="{F8E4C6B7-C4B3-4B07-BEBB-371EFEC8E56D}" sibTransId="{A346D304-13DF-4F77-AE59-C062DA71C14A}"/>
    <dgm:cxn modelId="{3D07B351-98EA-41D3-8401-0A5BB0EAFDB3}" type="presOf" srcId="{99952F8D-A545-4F1A-81DB-09A19F5E1978}" destId="{1A54641B-5A4D-4DDB-AC79-AB07C5EC2CE2}" srcOrd="0" destOrd="0" presId="urn:microsoft.com/office/officeart/2005/8/layout/lProcess1"/>
    <dgm:cxn modelId="{E2235D93-A159-40C5-AAAF-262239C6A5D6}" type="presOf" srcId="{CA35F091-85D7-4163-9264-8E5F16BC67F4}" destId="{45360443-9055-48CC-B6E3-7F0B7DA27CC0}" srcOrd="0" destOrd="2" presId="urn:microsoft.com/office/officeart/2005/8/layout/lProcess1"/>
    <dgm:cxn modelId="{80F23E9D-E05F-4B17-8D39-06E1FB65BB70}" type="presOf" srcId="{B9CD53E9-915D-4FF8-9C9A-91FC8F7BE9E4}" destId="{B1F84511-75DE-4390-8B6D-A7531E1C9D67}" srcOrd="0" destOrd="0" presId="urn:microsoft.com/office/officeart/2005/8/layout/lProcess1"/>
    <dgm:cxn modelId="{E1AB21A1-5E32-4C2A-A667-A095B66B3721}" srcId="{B674FEAB-922D-4B54-A43E-01D2179FEA3D}" destId="{11E14980-C656-4783-BDBD-609E982EB7DD}" srcOrd="0" destOrd="0" parTransId="{6587095F-232B-4455-8AF2-CD0761DC869F}" sibTransId="{129E0F95-96C0-4E60-A746-0C4A79C8EF01}"/>
    <dgm:cxn modelId="{0C0015BC-59FD-4AEC-872F-0C7CE12B0FDA}" srcId="{77246356-854F-4320-ACEC-AA7C66091A18}" destId="{0AF48B16-5DA1-445C-A7E9-B4133041DD9A}" srcOrd="0" destOrd="0" parTransId="{E26E7B5A-D043-4A94-822F-93F5233EB4C2}" sibTransId="{8FE6B6E4-1526-40D4-94F3-A4444CE60178}"/>
    <dgm:cxn modelId="{4CD813BE-D7EB-4B75-B4B4-79D6EFF689CD}" type="presOf" srcId="{E26E7B5A-D043-4A94-822F-93F5233EB4C2}" destId="{F5E8381B-1612-462D-AB69-E9C8BC88957C}" srcOrd="0" destOrd="0" presId="urn:microsoft.com/office/officeart/2005/8/layout/lProcess1"/>
    <dgm:cxn modelId="{3A43C7C5-4E2A-4C55-98E5-054355074770}" srcId="{B674FEAB-922D-4B54-A43E-01D2179FEA3D}" destId="{CA35F091-85D7-4163-9264-8E5F16BC67F4}" srcOrd="1" destOrd="0" parTransId="{58FAAC61-D1BE-4E38-B3CA-4D7DF0FE3805}" sibTransId="{14D8E1EF-F2E2-4759-9D01-E90C56C78DBF}"/>
    <dgm:cxn modelId="{EFD6BACA-28FE-43FF-BD0C-9B17935F8A5A}" type="presOf" srcId="{0AF48B16-5DA1-445C-A7E9-B4133041DD9A}" destId="{A81AF148-1FFF-4DC9-A59E-B3F99E6C429C}" srcOrd="0" destOrd="0" presId="urn:microsoft.com/office/officeart/2005/8/layout/lProcess1"/>
    <dgm:cxn modelId="{273865D9-3CF3-46C3-9EB9-2AE3C77E2008}" type="presOf" srcId="{B674FEAB-922D-4B54-A43E-01D2179FEA3D}" destId="{45360443-9055-48CC-B6E3-7F0B7DA27CC0}" srcOrd="0" destOrd="0" presId="urn:microsoft.com/office/officeart/2005/8/layout/lProcess1"/>
    <dgm:cxn modelId="{67AA94E0-4C23-487B-8F75-C22D65A745DA}" srcId="{F62883EC-9507-40E4-946D-E9730F0BD20D}" destId="{B674FEAB-922D-4B54-A43E-01D2179FEA3D}" srcOrd="0" destOrd="0" parTransId="{B9CD53E9-915D-4FF8-9C9A-91FC8F7BE9E4}" sibTransId="{67A8FFA7-A77B-47B7-ACC9-0475C05FF30C}"/>
    <dgm:cxn modelId="{0513F439-FC4D-41DE-A052-200F3988CA7C}" type="presParOf" srcId="{1A54641B-5A4D-4DDB-AC79-AB07C5EC2CE2}" destId="{276B9C13-B70D-416A-9BBC-00870F5F2004}" srcOrd="0" destOrd="0" presId="urn:microsoft.com/office/officeart/2005/8/layout/lProcess1"/>
    <dgm:cxn modelId="{2A67C880-71E4-48B9-9872-30D9280AEB8A}" type="presParOf" srcId="{276B9C13-B70D-416A-9BBC-00870F5F2004}" destId="{941262C9-026B-4581-A036-8914E64D61A4}" srcOrd="0" destOrd="0" presId="urn:microsoft.com/office/officeart/2005/8/layout/lProcess1"/>
    <dgm:cxn modelId="{CC9B4EE9-1821-49F6-8326-E6D320AEE2EB}" type="presParOf" srcId="{276B9C13-B70D-416A-9BBC-00870F5F2004}" destId="{F5E8381B-1612-462D-AB69-E9C8BC88957C}" srcOrd="1" destOrd="0" presId="urn:microsoft.com/office/officeart/2005/8/layout/lProcess1"/>
    <dgm:cxn modelId="{B08CAE6D-44ED-40B2-8605-B0DDFAD0D93E}" type="presParOf" srcId="{276B9C13-B70D-416A-9BBC-00870F5F2004}" destId="{A81AF148-1FFF-4DC9-A59E-B3F99E6C429C}" srcOrd="2" destOrd="0" presId="urn:microsoft.com/office/officeart/2005/8/layout/lProcess1"/>
    <dgm:cxn modelId="{6E33E90E-73FA-47CA-8D8C-0831A6CFCC8B}" type="presParOf" srcId="{1A54641B-5A4D-4DDB-AC79-AB07C5EC2CE2}" destId="{21496090-8AB5-4267-957F-327B6584F12E}" srcOrd="1" destOrd="0" presId="urn:microsoft.com/office/officeart/2005/8/layout/lProcess1"/>
    <dgm:cxn modelId="{5885C4B7-093D-4244-90AF-4589CB311B1C}" type="presParOf" srcId="{1A54641B-5A4D-4DDB-AC79-AB07C5EC2CE2}" destId="{CC25BAC3-4FFA-4EF2-A704-92D948087592}" srcOrd="2" destOrd="0" presId="urn:microsoft.com/office/officeart/2005/8/layout/lProcess1"/>
    <dgm:cxn modelId="{ED5B6B88-8889-4EBA-9E19-910ACE712284}" type="presParOf" srcId="{CC25BAC3-4FFA-4EF2-A704-92D948087592}" destId="{81394209-901A-497B-B052-9A83475B77BC}" srcOrd="0" destOrd="0" presId="urn:microsoft.com/office/officeart/2005/8/layout/lProcess1"/>
    <dgm:cxn modelId="{3E03FF0E-85DD-45B0-80DF-B5E4C6E01768}" type="presParOf" srcId="{CC25BAC3-4FFA-4EF2-A704-92D948087592}" destId="{B1F84511-75DE-4390-8B6D-A7531E1C9D67}" srcOrd="1" destOrd="0" presId="urn:microsoft.com/office/officeart/2005/8/layout/lProcess1"/>
    <dgm:cxn modelId="{BAEF82D5-E337-4C0E-8425-956142955F5F}" type="presParOf" srcId="{CC25BAC3-4FFA-4EF2-A704-92D948087592}" destId="{45360443-9055-48CC-B6E3-7F0B7DA27CC0}"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ECE25D-B868-463E-BB7D-0F5CCAE162FC}"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US"/>
        </a:p>
      </dgm:t>
    </dgm:pt>
    <dgm:pt modelId="{C1192F2E-2906-4FF3-B29D-DBF55799B4DE}">
      <dgm:prSet phldrT="[Text]" phldr="0"/>
      <dgm:spPr/>
      <dgm:t>
        <a:bodyPr/>
        <a:lstStyle/>
        <a:p>
          <a:pPr rtl="0"/>
          <a:r>
            <a:rPr lang="en-US" dirty="0">
              <a:latin typeface="Calibri Light" panose="020F0302020204030204"/>
            </a:rPr>
            <a:t>Prior to September 3</a:t>
          </a:r>
          <a:endParaRPr lang="en-US" dirty="0"/>
        </a:p>
      </dgm:t>
    </dgm:pt>
    <dgm:pt modelId="{1AAB164F-DF03-4AF5-9368-741F22E9B9F7}" type="parTrans" cxnId="{A497E72B-9C7E-4D4A-8F1F-C41B614C3A2F}">
      <dgm:prSet/>
      <dgm:spPr/>
      <dgm:t>
        <a:bodyPr/>
        <a:lstStyle/>
        <a:p>
          <a:endParaRPr lang="en-US"/>
        </a:p>
      </dgm:t>
    </dgm:pt>
    <dgm:pt modelId="{CCD9B31C-30AB-411A-9A53-943DD704C336}" type="sibTrans" cxnId="{A497E72B-9C7E-4D4A-8F1F-C41B614C3A2F}">
      <dgm:prSet/>
      <dgm:spPr/>
      <dgm:t>
        <a:bodyPr/>
        <a:lstStyle/>
        <a:p>
          <a:endParaRPr lang="en-US"/>
        </a:p>
      </dgm:t>
    </dgm:pt>
    <dgm:pt modelId="{72912C0A-3E7A-4D6F-9CF5-34ABE2DBD047}">
      <dgm:prSet phldrT="[Text]" phldr="0"/>
      <dgm:spPr/>
      <dgm:t>
        <a:bodyPr/>
        <a:lstStyle/>
        <a:p>
          <a:pPr rtl="0"/>
          <a:r>
            <a:rPr lang="en-US" b="1" dirty="0">
              <a:latin typeface="Calibri Light" panose="020F0302020204030204"/>
            </a:rPr>
            <a:t>Security </a:t>
          </a:r>
          <a:r>
            <a:rPr lang="en-US" b="1" dirty="0" err="1">
              <a:latin typeface="Calibri Light" panose="020F0302020204030204"/>
            </a:rPr>
            <a:t>Footage</a:t>
          </a:r>
          <a:r>
            <a:rPr lang="en-US" dirty="0" err="1">
              <a:latin typeface="Calibri Light" panose="020F0302020204030204"/>
            </a:rPr>
            <a:t>:OPRA</a:t>
          </a:r>
          <a:r>
            <a:rPr lang="en-US" dirty="0">
              <a:latin typeface="Calibri Light" panose="020F0302020204030204"/>
            </a:rPr>
            <a:t> exempted </a:t>
          </a:r>
          <a:endParaRPr lang="en-US" dirty="0">
            <a:solidFill>
              <a:srgbClr val="1F1F1F"/>
            </a:solidFill>
            <a:latin typeface="Calibri Light"/>
          </a:endParaRPr>
        </a:p>
      </dgm:t>
    </dgm:pt>
    <dgm:pt modelId="{05BE4AB9-2247-4757-96D3-A5BE2F8BCD2A}" type="parTrans" cxnId="{B21A234E-56EE-443C-AC83-5882BD17B4E9}">
      <dgm:prSet/>
      <dgm:spPr/>
      <dgm:t>
        <a:bodyPr/>
        <a:lstStyle/>
        <a:p>
          <a:endParaRPr lang="en-US"/>
        </a:p>
      </dgm:t>
    </dgm:pt>
    <dgm:pt modelId="{0A73D16A-E1C1-413B-9A63-73F3F76E142D}" type="sibTrans" cxnId="{B21A234E-56EE-443C-AC83-5882BD17B4E9}">
      <dgm:prSet/>
      <dgm:spPr/>
      <dgm:t>
        <a:bodyPr/>
        <a:lstStyle/>
        <a:p>
          <a:endParaRPr lang="en-US"/>
        </a:p>
      </dgm:t>
    </dgm:pt>
    <dgm:pt modelId="{B9031B96-1B52-437A-8BAC-9F7935AF7F05}">
      <dgm:prSet phldrT="[Text]" phldr="0"/>
      <dgm:spPr/>
      <dgm:t>
        <a:bodyPr/>
        <a:lstStyle/>
        <a:p>
          <a:pPr rtl="0"/>
          <a:r>
            <a:rPr lang="en-US" dirty="0">
              <a:latin typeface="Calibri Light" panose="020F0302020204030204"/>
            </a:rPr>
            <a:t>After September 3</a:t>
          </a:r>
          <a:endParaRPr lang="en-US" dirty="0"/>
        </a:p>
      </dgm:t>
    </dgm:pt>
    <dgm:pt modelId="{195EBB39-1DD1-41EC-8C95-8BF2989304EA}" type="parTrans" cxnId="{E64AA3CE-460F-436D-8FA8-6D55153D9BE1}">
      <dgm:prSet/>
      <dgm:spPr/>
      <dgm:t>
        <a:bodyPr/>
        <a:lstStyle/>
        <a:p>
          <a:endParaRPr lang="en-US"/>
        </a:p>
      </dgm:t>
    </dgm:pt>
    <dgm:pt modelId="{94EAD75D-8F46-419A-88B1-74F278D74438}" type="sibTrans" cxnId="{E64AA3CE-460F-436D-8FA8-6D55153D9BE1}">
      <dgm:prSet/>
      <dgm:spPr/>
      <dgm:t>
        <a:bodyPr/>
        <a:lstStyle/>
        <a:p>
          <a:endParaRPr lang="en-US"/>
        </a:p>
      </dgm:t>
    </dgm:pt>
    <dgm:pt modelId="{5808FD49-EDD0-4994-932F-B20F01F54FD3}">
      <dgm:prSet phldrT="[Text]" phldr="0"/>
      <dgm:spPr/>
      <dgm:t>
        <a:bodyPr/>
        <a:lstStyle/>
        <a:p>
          <a:pPr rtl="0"/>
          <a:r>
            <a:rPr lang="en-US" b="1" dirty="0">
              <a:latin typeface="Calibri Light" panose="020F0302020204030204"/>
            </a:rPr>
            <a:t>Security</a:t>
          </a:r>
          <a:r>
            <a:rPr lang="en-US" dirty="0">
              <a:latin typeface="Calibri Light" panose="020F0302020204030204"/>
            </a:rPr>
            <a:t>: OPRA exempts security alarm system activity and access reports, including video footage, for any public building, facility, or grounds unless the request identifies a specific incident that occurred, or a specific date and limited time period at a particular public building, facility, or grounds, and is deemed not to compromise the integrity of the security system by revealing capabilities and vulnerabilities of the system</a:t>
          </a:r>
        </a:p>
      </dgm:t>
    </dgm:pt>
    <dgm:pt modelId="{50139BD8-63F1-425C-8D48-729ED1AC9A62}" type="parTrans" cxnId="{CEAD1F57-31A0-4136-BDC4-8F1492DB8479}">
      <dgm:prSet/>
      <dgm:spPr/>
      <dgm:t>
        <a:bodyPr/>
        <a:lstStyle/>
        <a:p>
          <a:endParaRPr lang="en-US"/>
        </a:p>
      </dgm:t>
    </dgm:pt>
    <dgm:pt modelId="{3FB19A30-5FA4-4C91-B1B8-A8CC8CB9C285}" type="sibTrans" cxnId="{CEAD1F57-31A0-4136-BDC4-8F1492DB8479}">
      <dgm:prSet/>
      <dgm:spPr/>
      <dgm:t>
        <a:bodyPr/>
        <a:lstStyle/>
        <a:p>
          <a:endParaRPr lang="en-US"/>
        </a:p>
      </dgm:t>
    </dgm:pt>
    <dgm:pt modelId="{6ACF5FEA-F2AD-4F90-B58E-37A03EDA1E66}">
      <dgm:prSet phldr="0"/>
      <dgm:spPr/>
      <dgm:t>
        <a:bodyPr/>
        <a:lstStyle/>
        <a:p>
          <a:pPr rtl="0"/>
          <a:r>
            <a:rPr lang="en-US" dirty="0">
              <a:latin typeface="Calibri Light" panose="020F0302020204030204"/>
            </a:rPr>
            <a:t>(1) emergency or security information or procedures for any buildings or facility which, if disclosed, would jeopardize security of the building or facility or persons and </a:t>
          </a:r>
        </a:p>
      </dgm:t>
    </dgm:pt>
    <dgm:pt modelId="{82F0677B-C037-49A0-A6C5-F7BFCA91211D}" type="parTrans" cxnId="{21FEE105-3B09-4204-8413-EDC5AEC61A9C}">
      <dgm:prSet/>
      <dgm:spPr/>
    </dgm:pt>
    <dgm:pt modelId="{405CE98B-3B6D-4FAA-9269-FD167FC8885D}" type="sibTrans" cxnId="{21FEE105-3B09-4204-8413-EDC5AEC61A9C}">
      <dgm:prSet/>
      <dgm:spPr/>
    </dgm:pt>
    <dgm:pt modelId="{B8BE2705-4D73-400F-A3CE-FC5BDC5345E1}">
      <dgm:prSet phldr="0"/>
      <dgm:spPr/>
      <dgm:t>
        <a:bodyPr/>
        <a:lstStyle/>
        <a:p>
          <a:r>
            <a:rPr lang="en-US" dirty="0">
              <a:latin typeface="Calibri Light" panose="020F0302020204030204"/>
            </a:rPr>
            <a:t>(2) </a:t>
          </a:r>
          <a:r>
            <a:rPr lang="en-US" dirty="0">
              <a:solidFill>
                <a:srgbClr val="1F1F1F"/>
              </a:solidFill>
              <a:latin typeface="Calibri Light"/>
              <a:ea typeface="Calibri Light"/>
              <a:cs typeface="Arial"/>
            </a:rPr>
            <a:t>security measures and surveillance techniques which, if disclosed, would create a risk to the safety of persons, property, electronic data or software.</a:t>
          </a:r>
          <a:endParaRPr lang="en-US" dirty="0"/>
        </a:p>
      </dgm:t>
    </dgm:pt>
    <dgm:pt modelId="{5757D0E9-3BBC-4892-869A-B2BBD5F66E1C}" type="parTrans" cxnId="{CC06D1ED-176E-4B43-822C-E0065E5F720D}">
      <dgm:prSet/>
      <dgm:spPr/>
    </dgm:pt>
    <dgm:pt modelId="{05F71136-0FBD-4A76-BF95-026400541845}" type="sibTrans" cxnId="{CC06D1ED-176E-4B43-822C-E0065E5F720D}">
      <dgm:prSet/>
      <dgm:spPr/>
    </dgm:pt>
    <dgm:pt modelId="{10558950-F599-42A0-B431-513648B4029D}" type="pres">
      <dgm:prSet presAssocID="{D3ECE25D-B868-463E-BB7D-0F5CCAE162FC}" presName="Name0" presStyleCnt="0">
        <dgm:presLayoutVars>
          <dgm:dir/>
          <dgm:animLvl val="lvl"/>
          <dgm:resizeHandles val="exact"/>
        </dgm:presLayoutVars>
      </dgm:prSet>
      <dgm:spPr/>
    </dgm:pt>
    <dgm:pt modelId="{9148F960-A79E-47EA-9B1F-62A9F1C34338}" type="pres">
      <dgm:prSet presAssocID="{C1192F2E-2906-4FF3-B29D-DBF55799B4DE}" presName="vertFlow" presStyleCnt="0"/>
      <dgm:spPr/>
    </dgm:pt>
    <dgm:pt modelId="{1FF42133-D1D7-46EF-98C8-4A184AC6A90E}" type="pres">
      <dgm:prSet presAssocID="{C1192F2E-2906-4FF3-B29D-DBF55799B4DE}" presName="header" presStyleLbl="node1" presStyleIdx="0" presStyleCnt="2"/>
      <dgm:spPr/>
    </dgm:pt>
    <dgm:pt modelId="{CD0DE33C-160F-40E5-BA8A-DE1DCFCD6F64}" type="pres">
      <dgm:prSet presAssocID="{05BE4AB9-2247-4757-96D3-A5BE2F8BCD2A}" presName="parTrans" presStyleLbl="sibTrans2D1" presStyleIdx="0" presStyleCnt="2"/>
      <dgm:spPr/>
    </dgm:pt>
    <dgm:pt modelId="{5BB24077-CB68-4416-BDA3-4F73BA5DAA21}" type="pres">
      <dgm:prSet presAssocID="{72912C0A-3E7A-4D6F-9CF5-34ABE2DBD047}" presName="child" presStyleLbl="alignAccFollowNode1" presStyleIdx="0" presStyleCnt="2">
        <dgm:presLayoutVars>
          <dgm:chMax val="0"/>
          <dgm:bulletEnabled val="1"/>
        </dgm:presLayoutVars>
      </dgm:prSet>
      <dgm:spPr/>
    </dgm:pt>
    <dgm:pt modelId="{3773E564-3D5C-42B6-BB1A-EBC638991B77}" type="pres">
      <dgm:prSet presAssocID="{C1192F2E-2906-4FF3-B29D-DBF55799B4DE}" presName="hSp" presStyleCnt="0"/>
      <dgm:spPr/>
    </dgm:pt>
    <dgm:pt modelId="{BF9FB9D2-9C65-4B34-850D-2F4884D75E1D}" type="pres">
      <dgm:prSet presAssocID="{B9031B96-1B52-437A-8BAC-9F7935AF7F05}" presName="vertFlow" presStyleCnt="0"/>
      <dgm:spPr/>
    </dgm:pt>
    <dgm:pt modelId="{0266DBA5-0093-4214-BABC-EF732736B8F9}" type="pres">
      <dgm:prSet presAssocID="{B9031B96-1B52-437A-8BAC-9F7935AF7F05}" presName="header" presStyleLbl="node1" presStyleIdx="1" presStyleCnt="2"/>
      <dgm:spPr/>
    </dgm:pt>
    <dgm:pt modelId="{9ADB186D-7871-40F3-A7D3-3FA8A185A587}" type="pres">
      <dgm:prSet presAssocID="{50139BD8-63F1-425C-8D48-729ED1AC9A62}" presName="parTrans" presStyleLbl="sibTrans2D1" presStyleIdx="1" presStyleCnt="2"/>
      <dgm:spPr/>
    </dgm:pt>
    <dgm:pt modelId="{8E8F6033-A89C-4943-8310-D47C2EE3B4E8}" type="pres">
      <dgm:prSet presAssocID="{5808FD49-EDD0-4994-932F-B20F01F54FD3}" presName="child" presStyleLbl="alignAccFollowNode1" presStyleIdx="1" presStyleCnt="2">
        <dgm:presLayoutVars>
          <dgm:chMax val="0"/>
          <dgm:bulletEnabled val="1"/>
        </dgm:presLayoutVars>
      </dgm:prSet>
      <dgm:spPr/>
    </dgm:pt>
  </dgm:ptLst>
  <dgm:cxnLst>
    <dgm:cxn modelId="{21FEE105-3B09-4204-8413-EDC5AEC61A9C}" srcId="{72912C0A-3E7A-4D6F-9CF5-34ABE2DBD047}" destId="{6ACF5FEA-F2AD-4F90-B58E-37A03EDA1E66}" srcOrd="0" destOrd="0" parTransId="{82F0677B-C037-49A0-A6C5-F7BFCA91211D}" sibTransId="{405CE98B-3B6D-4FAA-9269-FD167FC8885D}"/>
    <dgm:cxn modelId="{A5F41D11-34C7-4381-B2F2-103F9803CC53}" type="presOf" srcId="{D3ECE25D-B868-463E-BB7D-0F5CCAE162FC}" destId="{10558950-F599-42A0-B431-513648B4029D}" srcOrd="0" destOrd="0" presId="urn:microsoft.com/office/officeart/2005/8/layout/lProcess1"/>
    <dgm:cxn modelId="{07DD2D20-A596-444F-B4F3-D4AD16452723}" type="presOf" srcId="{72912C0A-3E7A-4D6F-9CF5-34ABE2DBD047}" destId="{5BB24077-CB68-4416-BDA3-4F73BA5DAA21}" srcOrd="0" destOrd="0" presId="urn:microsoft.com/office/officeart/2005/8/layout/lProcess1"/>
    <dgm:cxn modelId="{9A4A1824-C575-4D34-8D1D-5C825585E9A8}" type="presOf" srcId="{05BE4AB9-2247-4757-96D3-A5BE2F8BCD2A}" destId="{CD0DE33C-160F-40E5-BA8A-DE1DCFCD6F64}" srcOrd="0" destOrd="0" presId="urn:microsoft.com/office/officeart/2005/8/layout/lProcess1"/>
    <dgm:cxn modelId="{A497E72B-9C7E-4D4A-8F1F-C41B614C3A2F}" srcId="{D3ECE25D-B868-463E-BB7D-0F5CCAE162FC}" destId="{C1192F2E-2906-4FF3-B29D-DBF55799B4DE}" srcOrd="0" destOrd="0" parTransId="{1AAB164F-DF03-4AF5-9368-741F22E9B9F7}" sibTransId="{CCD9B31C-30AB-411A-9A53-943DD704C336}"/>
    <dgm:cxn modelId="{A996EA66-EF7F-45F0-890A-65CADDAAA2ED}" type="presOf" srcId="{5808FD49-EDD0-4994-932F-B20F01F54FD3}" destId="{8E8F6033-A89C-4943-8310-D47C2EE3B4E8}" srcOrd="0" destOrd="0" presId="urn:microsoft.com/office/officeart/2005/8/layout/lProcess1"/>
    <dgm:cxn modelId="{B21A234E-56EE-443C-AC83-5882BD17B4E9}" srcId="{C1192F2E-2906-4FF3-B29D-DBF55799B4DE}" destId="{72912C0A-3E7A-4D6F-9CF5-34ABE2DBD047}" srcOrd="0" destOrd="0" parTransId="{05BE4AB9-2247-4757-96D3-A5BE2F8BCD2A}" sibTransId="{0A73D16A-E1C1-413B-9A63-73F3F76E142D}"/>
    <dgm:cxn modelId="{DBD0D855-6948-41DB-A4AD-17B27A4EB170}" type="presOf" srcId="{B8BE2705-4D73-400F-A3CE-FC5BDC5345E1}" destId="{5BB24077-CB68-4416-BDA3-4F73BA5DAA21}" srcOrd="0" destOrd="2" presId="urn:microsoft.com/office/officeart/2005/8/layout/lProcess1"/>
    <dgm:cxn modelId="{CEAD1F57-31A0-4136-BDC4-8F1492DB8479}" srcId="{B9031B96-1B52-437A-8BAC-9F7935AF7F05}" destId="{5808FD49-EDD0-4994-932F-B20F01F54FD3}" srcOrd="0" destOrd="0" parTransId="{50139BD8-63F1-425C-8D48-729ED1AC9A62}" sibTransId="{3FB19A30-5FA4-4C91-B1B8-A8CC8CB9C285}"/>
    <dgm:cxn modelId="{09FA8458-22F9-4316-8ED9-6E15D250753E}" type="presOf" srcId="{C1192F2E-2906-4FF3-B29D-DBF55799B4DE}" destId="{1FF42133-D1D7-46EF-98C8-4A184AC6A90E}" srcOrd="0" destOrd="0" presId="urn:microsoft.com/office/officeart/2005/8/layout/lProcess1"/>
    <dgm:cxn modelId="{72B75691-9E39-4E86-A809-8202EE1C571A}" type="presOf" srcId="{6ACF5FEA-F2AD-4F90-B58E-37A03EDA1E66}" destId="{5BB24077-CB68-4416-BDA3-4F73BA5DAA21}" srcOrd="0" destOrd="1" presId="urn:microsoft.com/office/officeart/2005/8/layout/lProcess1"/>
    <dgm:cxn modelId="{3E37E3CA-6ADE-4E95-A1DA-84FD3107326E}" type="presOf" srcId="{50139BD8-63F1-425C-8D48-729ED1AC9A62}" destId="{9ADB186D-7871-40F3-A7D3-3FA8A185A587}" srcOrd="0" destOrd="0" presId="urn:microsoft.com/office/officeart/2005/8/layout/lProcess1"/>
    <dgm:cxn modelId="{E64AA3CE-460F-436D-8FA8-6D55153D9BE1}" srcId="{D3ECE25D-B868-463E-BB7D-0F5CCAE162FC}" destId="{B9031B96-1B52-437A-8BAC-9F7935AF7F05}" srcOrd="1" destOrd="0" parTransId="{195EBB39-1DD1-41EC-8C95-8BF2989304EA}" sibTransId="{94EAD75D-8F46-419A-88B1-74F278D74438}"/>
    <dgm:cxn modelId="{CC06D1ED-176E-4B43-822C-E0065E5F720D}" srcId="{72912C0A-3E7A-4D6F-9CF5-34ABE2DBD047}" destId="{B8BE2705-4D73-400F-A3CE-FC5BDC5345E1}" srcOrd="1" destOrd="0" parTransId="{5757D0E9-3BBC-4892-869A-B2BBD5F66E1C}" sibTransId="{05F71136-0FBD-4A76-BF95-026400541845}"/>
    <dgm:cxn modelId="{DCA971F0-D44A-4650-A06D-8303C2281213}" type="presOf" srcId="{B9031B96-1B52-437A-8BAC-9F7935AF7F05}" destId="{0266DBA5-0093-4214-BABC-EF732736B8F9}" srcOrd="0" destOrd="0" presId="urn:microsoft.com/office/officeart/2005/8/layout/lProcess1"/>
    <dgm:cxn modelId="{90ED77A5-D215-4B38-8686-DB5F3EF680F3}" type="presParOf" srcId="{10558950-F599-42A0-B431-513648B4029D}" destId="{9148F960-A79E-47EA-9B1F-62A9F1C34338}" srcOrd="0" destOrd="0" presId="urn:microsoft.com/office/officeart/2005/8/layout/lProcess1"/>
    <dgm:cxn modelId="{7A22166A-E031-44DF-B2A7-90C4184302C4}" type="presParOf" srcId="{9148F960-A79E-47EA-9B1F-62A9F1C34338}" destId="{1FF42133-D1D7-46EF-98C8-4A184AC6A90E}" srcOrd="0" destOrd="0" presId="urn:microsoft.com/office/officeart/2005/8/layout/lProcess1"/>
    <dgm:cxn modelId="{3FFD3426-C51D-4B81-A291-ACA143EB4CF2}" type="presParOf" srcId="{9148F960-A79E-47EA-9B1F-62A9F1C34338}" destId="{CD0DE33C-160F-40E5-BA8A-DE1DCFCD6F64}" srcOrd="1" destOrd="0" presId="urn:microsoft.com/office/officeart/2005/8/layout/lProcess1"/>
    <dgm:cxn modelId="{B0B82755-7DAE-4108-8C25-9BF332B7A2FC}" type="presParOf" srcId="{9148F960-A79E-47EA-9B1F-62A9F1C34338}" destId="{5BB24077-CB68-4416-BDA3-4F73BA5DAA21}" srcOrd="2" destOrd="0" presId="urn:microsoft.com/office/officeart/2005/8/layout/lProcess1"/>
    <dgm:cxn modelId="{BF370A78-64FD-4D90-A46F-3D0CDACDB49B}" type="presParOf" srcId="{10558950-F599-42A0-B431-513648B4029D}" destId="{3773E564-3D5C-42B6-BB1A-EBC638991B77}" srcOrd="1" destOrd="0" presId="urn:microsoft.com/office/officeart/2005/8/layout/lProcess1"/>
    <dgm:cxn modelId="{CE1E8010-1231-45EC-A68F-18012311D61F}" type="presParOf" srcId="{10558950-F599-42A0-B431-513648B4029D}" destId="{BF9FB9D2-9C65-4B34-850D-2F4884D75E1D}" srcOrd="2" destOrd="0" presId="urn:microsoft.com/office/officeart/2005/8/layout/lProcess1"/>
    <dgm:cxn modelId="{EFD5E7AC-CB81-4F1A-9F9A-391F6D6A2EAA}" type="presParOf" srcId="{BF9FB9D2-9C65-4B34-850D-2F4884D75E1D}" destId="{0266DBA5-0093-4214-BABC-EF732736B8F9}" srcOrd="0" destOrd="0" presId="urn:microsoft.com/office/officeart/2005/8/layout/lProcess1"/>
    <dgm:cxn modelId="{FC2416A4-7F78-4B20-9AA3-24FE014DD419}" type="presParOf" srcId="{BF9FB9D2-9C65-4B34-850D-2F4884D75E1D}" destId="{9ADB186D-7871-40F3-A7D3-3FA8A185A587}" srcOrd="1" destOrd="0" presId="urn:microsoft.com/office/officeart/2005/8/layout/lProcess1"/>
    <dgm:cxn modelId="{1815148C-B266-4C44-8B10-7E7445B2FD89}" type="presParOf" srcId="{BF9FB9D2-9C65-4B34-850D-2F4884D75E1D}" destId="{8E8F6033-A89C-4943-8310-D47C2EE3B4E8}"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ECE25D-B868-463E-BB7D-0F5CCAE162FC}"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US"/>
        </a:p>
      </dgm:t>
    </dgm:pt>
    <dgm:pt modelId="{C1192F2E-2906-4FF3-B29D-DBF55799B4DE}">
      <dgm:prSet phldrT="[Text]" phldr="0"/>
      <dgm:spPr/>
      <dgm:t>
        <a:bodyPr/>
        <a:lstStyle/>
        <a:p>
          <a:pPr rtl="0"/>
          <a:r>
            <a:rPr lang="en-US" dirty="0">
              <a:latin typeface="Calibri Light" panose="020F0302020204030204"/>
            </a:rPr>
            <a:t>Prior to September 3</a:t>
          </a:r>
          <a:endParaRPr lang="en-US" dirty="0"/>
        </a:p>
      </dgm:t>
    </dgm:pt>
    <dgm:pt modelId="{1AAB164F-DF03-4AF5-9368-741F22E9B9F7}" type="parTrans" cxnId="{A497E72B-9C7E-4D4A-8F1F-C41B614C3A2F}">
      <dgm:prSet/>
      <dgm:spPr/>
      <dgm:t>
        <a:bodyPr/>
        <a:lstStyle/>
        <a:p>
          <a:endParaRPr lang="en-US"/>
        </a:p>
      </dgm:t>
    </dgm:pt>
    <dgm:pt modelId="{CCD9B31C-30AB-411A-9A53-943DD704C336}" type="sibTrans" cxnId="{A497E72B-9C7E-4D4A-8F1F-C41B614C3A2F}">
      <dgm:prSet/>
      <dgm:spPr/>
      <dgm:t>
        <a:bodyPr/>
        <a:lstStyle/>
        <a:p>
          <a:endParaRPr lang="en-US"/>
        </a:p>
      </dgm:t>
    </dgm:pt>
    <dgm:pt modelId="{55C1A74C-247E-48C8-B732-FDE65E4988F9}">
      <dgm:prSet phldrT="[Text]" phldr="0"/>
      <dgm:spPr/>
      <dgm:t>
        <a:bodyPr/>
        <a:lstStyle/>
        <a:p>
          <a:pPr rtl="0"/>
          <a:r>
            <a:rPr lang="en-US" b="0" dirty="0">
              <a:latin typeface="Calibri Light" panose="020F0302020204030204"/>
            </a:rPr>
            <a:t>In most cases, purpose was not considered relevant to whether a request was able to be denied under OPRA.</a:t>
          </a:r>
          <a:endParaRPr lang="en-US" b="0" dirty="0"/>
        </a:p>
      </dgm:t>
    </dgm:pt>
    <dgm:pt modelId="{DB695516-14D0-43E1-814C-98C46E774D3D}" type="parTrans" cxnId="{162CCD6D-4362-43EF-8734-515339524544}">
      <dgm:prSet/>
      <dgm:spPr/>
      <dgm:t>
        <a:bodyPr/>
        <a:lstStyle/>
        <a:p>
          <a:endParaRPr lang="en-US"/>
        </a:p>
      </dgm:t>
    </dgm:pt>
    <dgm:pt modelId="{393A963D-F7CC-475F-956A-01DBB214EEF8}" type="sibTrans" cxnId="{162CCD6D-4362-43EF-8734-515339524544}">
      <dgm:prSet/>
      <dgm:spPr/>
      <dgm:t>
        <a:bodyPr/>
        <a:lstStyle/>
        <a:p>
          <a:endParaRPr lang="en-US"/>
        </a:p>
      </dgm:t>
    </dgm:pt>
    <dgm:pt modelId="{B9031B96-1B52-437A-8BAC-9F7935AF7F05}">
      <dgm:prSet phldrT="[Text]" phldr="0"/>
      <dgm:spPr/>
      <dgm:t>
        <a:bodyPr/>
        <a:lstStyle/>
        <a:p>
          <a:pPr rtl="0"/>
          <a:r>
            <a:rPr lang="en-US" dirty="0">
              <a:latin typeface="Calibri Light" panose="020F0302020204030204"/>
            </a:rPr>
            <a:t>After September 3</a:t>
          </a:r>
          <a:endParaRPr lang="en-US" dirty="0"/>
        </a:p>
      </dgm:t>
    </dgm:pt>
    <dgm:pt modelId="{195EBB39-1DD1-41EC-8C95-8BF2989304EA}" type="parTrans" cxnId="{E64AA3CE-460F-436D-8FA8-6D55153D9BE1}">
      <dgm:prSet/>
      <dgm:spPr/>
      <dgm:t>
        <a:bodyPr/>
        <a:lstStyle/>
        <a:p>
          <a:endParaRPr lang="en-US"/>
        </a:p>
      </dgm:t>
    </dgm:pt>
    <dgm:pt modelId="{94EAD75D-8F46-419A-88B1-74F278D74438}" type="sibTrans" cxnId="{E64AA3CE-460F-436D-8FA8-6D55153D9BE1}">
      <dgm:prSet/>
      <dgm:spPr/>
      <dgm:t>
        <a:bodyPr/>
        <a:lstStyle/>
        <a:p>
          <a:endParaRPr lang="en-US"/>
        </a:p>
      </dgm:t>
    </dgm:pt>
    <dgm:pt modelId="{5808FD49-EDD0-4994-932F-B20F01F54FD3}">
      <dgm:prSet phldrT="[Text]" phldr="0"/>
      <dgm:spPr/>
      <dgm:t>
        <a:bodyPr/>
        <a:lstStyle/>
        <a:p>
          <a:pPr rtl="0"/>
          <a:r>
            <a:rPr lang="en-US" dirty="0">
              <a:latin typeface="Calibri Light" panose="020F0302020204030204"/>
            </a:rPr>
            <a:t>“Commercial purpose” is defined as " direct or indirect use of any part of a government record for sale, resale, solicitation, rent, or lease of a service, or any use by which the user expects a profit either through commission, salary, or fee. </a:t>
          </a:r>
        </a:p>
      </dgm:t>
    </dgm:pt>
    <dgm:pt modelId="{50139BD8-63F1-425C-8D48-729ED1AC9A62}" type="parTrans" cxnId="{CEAD1F57-31A0-4136-BDC4-8F1492DB8479}">
      <dgm:prSet/>
      <dgm:spPr/>
      <dgm:t>
        <a:bodyPr/>
        <a:lstStyle/>
        <a:p>
          <a:endParaRPr lang="en-US"/>
        </a:p>
      </dgm:t>
    </dgm:pt>
    <dgm:pt modelId="{3FB19A30-5FA4-4C91-B1B8-A8CC8CB9C285}" type="sibTrans" cxnId="{CEAD1F57-31A0-4136-BDC4-8F1492DB8479}">
      <dgm:prSet/>
      <dgm:spPr/>
      <dgm:t>
        <a:bodyPr/>
        <a:lstStyle/>
        <a:p>
          <a:endParaRPr lang="en-US"/>
        </a:p>
      </dgm:t>
    </dgm:pt>
    <dgm:pt modelId="{5758A3A5-1B66-46E7-8BDF-8B900E5BBA6C}">
      <dgm:prSet phldr="0"/>
      <dgm:spPr/>
      <dgm:t>
        <a:bodyPr/>
        <a:lstStyle/>
        <a:p>
          <a:pPr rtl="0"/>
          <a:r>
            <a:rPr lang="en-US" dirty="0">
              <a:latin typeface="Calibri Light" panose="020F0302020204030204"/>
            </a:rPr>
            <a:t>Requestors must indicate if their request has a commercial purpose in the request for the request to be considered.</a:t>
          </a:r>
        </a:p>
      </dgm:t>
    </dgm:pt>
    <dgm:pt modelId="{4285B6DF-D2A7-48A0-8D31-0E9E740A61A8}" type="parTrans" cxnId="{AEF49833-94A7-4194-86B8-524FA6A80C89}">
      <dgm:prSet/>
      <dgm:spPr/>
    </dgm:pt>
    <dgm:pt modelId="{42E84ACB-830C-4FDA-BCA6-76A1B9D284B9}" type="sibTrans" cxnId="{AEF49833-94A7-4194-86B8-524FA6A80C89}">
      <dgm:prSet/>
      <dgm:spPr/>
    </dgm:pt>
    <dgm:pt modelId="{82B9B1A1-FA59-4295-8583-511AE2107A0A}">
      <dgm:prSet phldr="0"/>
      <dgm:spPr/>
      <dgm:t>
        <a:bodyPr/>
        <a:lstStyle/>
        <a:p>
          <a:pPr rtl="0"/>
          <a:r>
            <a:rPr lang="en-US" dirty="0">
              <a:latin typeface="Calibri Light" panose="020F0302020204030204"/>
            </a:rPr>
            <a:t>Commercial requests have a 14, rather than 7, day timeline and if a commercial requestor would like a seven-day timeline they can be charged a special service fee.</a:t>
          </a:r>
        </a:p>
      </dgm:t>
    </dgm:pt>
    <dgm:pt modelId="{8AE35AD7-33EC-4329-A6C0-D9D3F114F537}" type="parTrans" cxnId="{97C3CCC9-BD75-420A-808F-C50B8E9AABD7}">
      <dgm:prSet/>
      <dgm:spPr/>
    </dgm:pt>
    <dgm:pt modelId="{7BD0D9A3-32EB-4910-B091-E19A0AE81F35}" type="sibTrans" cxnId="{97C3CCC9-BD75-420A-808F-C50B8E9AABD7}">
      <dgm:prSet/>
      <dgm:spPr/>
    </dgm:pt>
    <dgm:pt modelId="{D3702789-E9D8-438B-8516-3579BEB18CB5}">
      <dgm:prSet phldr="0"/>
      <dgm:spPr/>
      <dgm:t>
        <a:bodyPr/>
        <a:lstStyle/>
        <a:p>
          <a:pPr rtl="0"/>
          <a:r>
            <a:rPr lang="en-US" dirty="0">
              <a:latin typeface="Calibri Light" panose="020F0302020204030204"/>
            </a:rPr>
            <a:t>A commercial requestor who fails to certify the same shall be subject to a civil penalty of $1,000 for the first offense, $2,500 for the second offense, and $5,000 for each subsequent offense. The penalties may be imposed by the courts. </a:t>
          </a:r>
        </a:p>
      </dgm:t>
    </dgm:pt>
    <dgm:pt modelId="{2D2A5572-1D18-4BD7-B2EC-6DB46B19FAC4}" type="parTrans" cxnId="{7EFC6C6A-E6D8-4DC0-AB23-E487E0D9FBC3}">
      <dgm:prSet/>
      <dgm:spPr/>
    </dgm:pt>
    <dgm:pt modelId="{5E4A6C06-90F6-4DED-B070-71EA021E9657}" type="sibTrans" cxnId="{7EFC6C6A-E6D8-4DC0-AB23-E487E0D9FBC3}">
      <dgm:prSet/>
      <dgm:spPr/>
    </dgm:pt>
    <dgm:pt modelId="{10558950-F599-42A0-B431-513648B4029D}" type="pres">
      <dgm:prSet presAssocID="{D3ECE25D-B868-463E-BB7D-0F5CCAE162FC}" presName="Name0" presStyleCnt="0">
        <dgm:presLayoutVars>
          <dgm:dir/>
          <dgm:animLvl val="lvl"/>
          <dgm:resizeHandles val="exact"/>
        </dgm:presLayoutVars>
      </dgm:prSet>
      <dgm:spPr/>
    </dgm:pt>
    <dgm:pt modelId="{9148F960-A79E-47EA-9B1F-62A9F1C34338}" type="pres">
      <dgm:prSet presAssocID="{C1192F2E-2906-4FF3-B29D-DBF55799B4DE}" presName="vertFlow" presStyleCnt="0"/>
      <dgm:spPr/>
    </dgm:pt>
    <dgm:pt modelId="{1FF42133-D1D7-46EF-98C8-4A184AC6A90E}" type="pres">
      <dgm:prSet presAssocID="{C1192F2E-2906-4FF3-B29D-DBF55799B4DE}" presName="header" presStyleLbl="node1" presStyleIdx="0" presStyleCnt="2"/>
      <dgm:spPr/>
    </dgm:pt>
    <dgm:pt modelId="{E4E822DD-3FEA-4BC0-A573-F20C6EDC701C}" type="pres">
      <dgm:prSet presAssocID="{DB695516-14D0-43E1-814C-98C46E774D3D}" presName="parTrans" presStyleLbl="sibTrans2D1" presStyleIdx="0" presStyleCnt="5"/>
      <dgm:spPr/>
    </dgm:pt>
    <dgm:pt modelId="{E1177168-3C2C-4A59-88ED-E3D1D39C2901}" type="pres">
      <dgm:prSet presAssocID="{55C1A74C-247E-48C8-B732-FDE65E4988F9}" presName="child" presStyleLbl="alignAccFollowNode1" presStyleIdx="0" presStyleCnt="5">
        <dgm:presLayoutVars>
          <dgm:chMax val="0"/>
          <dgm:bulletEnabled val="1"/>
        </dgm:presLayoutVars>
      </dgm:prSet>
      <dgm:spPr/>
    </dgm:pt>
    <dgm:pt modelId="{3773E564-3D5C-42B6-BB1A-EBC638991B77}" type="pres">
      <dgm:prSet presAssocID="{C1192F2E-2906-4FF3-B29D-DBF55799B4DE}" presName="hSp" presStyleCnt="0"/>
      <dgm:spPr/>
    </dgm:pt>
    <dgm:pt modelId="{BF9FB9D2-9C65-4B34-850D-2F4884D75E1D}" type="pres">
      <dgm:prSet presAssocID="{B9031B96-1B52-437A-8BAC-9F7935AF7F05}" presName="vertFlow" presStyleCnt="0"/>
      <dgm:spPr/>
    </dgm:pt>
    <dgm:pt modelId="{0266DBA5-0093-4214-BABC-EF732736B8F9}" type="pres">
      <dgm:prSet presAssocID="{B9031B96-1B52-437A-8BAC-9F7935AF7F05}" presName="header" presStyleLbl="node1" presStyleIdx="1" presStyleCnt="2"/>
      <dgm:spPr/>
    </dgm:pt>
    <dgm:pt modelId="{1AB11D98-300B-49FA-BE12-F02E03F497C8}" type="pres">
      <dgm:prSet presAssocID="{50139BD8-63F1-425C-8D48-729ED1AC9A62}" presName="parTrans" presStyleLbl="sibTrans2D1" presStyleIdx="1" presStyleCnt="5"/>
      <dgm:spPr/>
    </dgm:pt>
    <dgm:pt modelId="{8E8F6033-A89C-4943-8310-D47C2EE3B4E8}" type="pres">
      <dgm:prSet presAssocID="{5808FD49-EDD0-4994-932F-B20F01F54FD3}" presName="child" presStyleLbl="alignAccFollowNode1" presStyleIdx="1" presStyleCnt="5">
        <dgm:presLayoutVars>
          <dgm:chMax val="0"/>
          <dgm:bulletEnabled val="1"/>
        </dgm:presLayoutVars>
      </dgm:prSet>
      <dgm:spPr/>
    </dgm:pt>
    <dgm:pt modelId="{08768520-DD23-4CD5-98ED-66E776DDF2C8}" type="pres">
      <dgm:prSet presAssocID="{3FB19A30-5FA4-4C91-B1B8-A8CC8CB9C285}" presName="sibTrans" presStyleLbl="sibTrans2D1" presStyleIdx="2" presStyleCnt="5"/>
      <dgm:spPr/>
    </dgm:pt>
    <dgm:pt modelId="{AA1FE035-9DD3-4CE4-99CD-09502D9088AB}" type="pres">
      <dgm:prSet presAssocID="{5758A3A5-1B66-46E7-8BDF-8B900E5BBA6C}" presName="child" presStyleLbl="alignAccFollowNode1" presStyleIdx="2" presStyleCnt="5">
        <dgm:presLayoutVars>
          <dgm:chMax val="0"/>
          <dgm:bulletEnabled val="1"/>
        </dgm:presLayoutVars>
      </dgm:prSet>
      <dgm:spPr/>
    </dgm:pt>
    <dgm:pt modelId="{E665543C-ECCA-4247-9F49-FA7E477ECAC6}" type="pres">
      <dgm:prSet presAssocID="{42E84ACB-830C-4FDA-BCA6-76A1B9D284B9}" presName="sibTrans" presStyleLbl="sibTrans2D1" presStyleIdx="3" presStyleCnt="5"/>
      <dgm:spPr/>
    </dgm:pt>
    <dgm:pt modelId="{9AB75F7E-8633-4170-A114-8586385589A9}" type="pres">
      <dgm:prSet presAssocID="{82B9B1A1-FA59-4295-8583-511AE2107A0A}" presName="child" presStyleLbl="alignAccFollowNode1" presStyleIdx="3" presStyleCnt="5">
        <dgm:presLayoutVars>
          <dgm:chMax val="0"/>
          <dgm:bulletEnabled val="1"/>
        </dgm:presLayoutVars>
      </dgm:prSet>
      <dgm:spPr/>
    </dgm:pt>
    <dgm:pt modelId="{19DF976F-AB4C-4A03-B75D-CBB350362545}" type="pres">
      <dgm:prSet presAssocID="{7BD0D9A3-32EB-4910-B091-E19A0AE81F35}" presName="sibTrans" presStyleLbl="sibTrans2D1" presStyleIdx="4" presStyleCnt="5"/>
      <dgm:spPr/>
    </dgm:pt>
    <dgm:pt modelId="{D89E7096-C5F1-48B1-845B-56BA5EAF2C85}" type="pres">
      <dgm:prSet presAssocID="{D3702789-E9D8-438B-8516-3579BEB18CB5}" presName="child" presStyleLbl="alignAccFollowNode1" presStyleIdx="4" presStyleCnt="5">
        <dgm:presLayoutVars>
          <dgm:chMax val="0"/>
          <dgm:bulletEnabled val="1"/>
        </dgm:presLayoutVars>
      </dgm:prSet>
      <dgm:spPr/>
    </dgm:pt>
  </dgm:ptLst>
  <dgm:cxnLst>
    <dgm:cxn modelId="{2DA94F00-74BA-426E-9B93-FF4878CDD94A}" type="presOf" srcId="{5758A3A5-1B66-46E7-8BDF-8B900E5BBA6C}" destId="{AA1FE035-9DD3-4CE4-99CD-09502D9088AB}" srcOrd="0" destOrd="0" presId="urn:microsoft.com/office/officeart/2005/8/layout/lProcess1"/>
    <dgm:cxn modelId="{C1C87101-1D5B-4CCB-B25B-8BB04164B584}" type="presOf" srcId="{7BD0D9A3-32EB-4910-B091-E19A0AE81F35}" destId="{19DF976F-AB4C-4A03-B75D-CBB350362545}" srcOrd="0" destOrd="0" presId="urn:microsoft.com/office/officeart/2005/8/layout/lProcess1"/>
    <dgm:cxn modelId="{A5F41D11-34C7-4381-B2F2-103F9803CC53}" type="presOf" srcId="{D3ECE25D-B868-463E-BB7D-0F5CCAE162FC}" destId="{10558950-F599-42A0-B431-513648B4029D}" srcOrd="0" destOrd="0" presId="urn:microsoft.com/office/officeart/2005/8/layout/lProcess1"/>
    <dgm:cxn modelId="{06562B21-53E4-4959-B4C3-A9463407C2B0}" type="presOf" srcId="{50139BD8-63F1-425C-8D48-729ED1AC9A62}" destId="{1AB11D98-300B-49FA-BE12-F02E03F497C8}" srcOrd="0" destOrd="0" presId="urn:microsoft.com/office/officeart/2005/8/layout/lProcess1"/>
    <dgm:cxn modelId="{A497E72B-9C7E-4D4A-8F1F-C41B614C3A2F}" srcId="{D3ECE25D-B868-463E-BB7D-0F5CCAE162FC}" destId="{C1192F2E-2906-4FF3-B29D-DBF55799B4DE}" srcOrd="0" destOrd="0" parTransId="{1AAB164F-DF03-4AF5-9368-741F22E9B9F7}" sibTransId="{CCD9B31C-30AB-411A-9A53-943DD704C336}"/>
    <dgm:cxn modelId="{AEF49833-94A7-4194-86B8-524FA6A80C89}" srcId="{B9031B96-1B52-437A-8BAC-9F7935AF7F05}" destId="{5758A3A5-1B66-46E7-8BDF-8B900E5BBA6C}" srcOrd="1" destOrd="0" parTransId="{4285B6DF-D2A7-48A0-8D31-0E9E740A61A8}" sibTransId="{42E84ACB-830C-4FDA-BCA6-76A1B9D284B9}"/>
    <dgm:cxn modelId="{E16A245C-DAC4-4E33-A662-3D26D34BAD16}" type="presOf" srcId="{C1192F2E-2906-4FF3-B29D-DBF55799B4DE}" destId="{1FF42133-D1D7-46EF-98C8-4A184AC6A90E}" srcOrd="0" destOrd="0" presId="urn:microsoft.com/office/officeart/2005/8/layout/lProcess1"/>
    <dgm:cxn modelId="{7EFC6C6A-E6D8-4DC0-AB23-E487E0D9FBC3}" srcId="{B9031B96-1B52-437A-8BAC-9F7935AF7F05}" destId="{D3702789-E9D8-438B-8516-3579BEB18CB5}" srcOrd="3" destOrd="0" parTransId="{2D2A5572-1D18-4BD7-B2EC-6DB46B19FAC4}" sibTransId="{5E4A6C06-90F6-4DED-B070-71EA021E9657}"/>
    <dgm:cxn modelId="{162CCD6D-4362-43EF-8734-515339524544}" srcId="{C1192F2E-2906-4FF3-B29D-DBF55799B4DE}" destId="{55C1A74C-247E-48C8-B732-FDE65E4988F9}" srcOrd="0" destOrd="0" parTransId="{DB695516-14D0-43E1-814C-98C46E774D3D}" sibTransId="{393A963D-F7CC-475F-956A-01DBB214EEF8}"/>
    <dgm:cxn modelId="{CEAD1F57-31A0-4136-BDC4-8F1492DB8479}" srcId="{B9031B96-1B52-437A-8BAC-9F7935AF7F05}" destId="{5808FD49-EDD0-4994-932F-B20F01F54FD3}" srcOrd="0" destOrd="0" parTransId="{50139BD8-63F1-425C-8D48-729ED1AC9A62}" sibTransId="{3FB19A30-5FA4-4C91-B1B8-A8CC8CB9C285}"/>
    <dgm:cxn modelId="{67E9D859-4780-48AB-AC33-23C209588074}" type="presOf" srcId="{5808FD49-EDD0-4994-932F-B20F01F54FD3}" destId="{8E8F6033-A89C-4943-8310-D47C2EE3B4E8}" srcOrd="0" destOrd="0" presId="urn:microsoft.com/office/officeart/2005/8/layout/lProcess1"/>
    <dgm:cxn modelId="{D6FAB38E-6082-4E94-9740-43A2BD5C0007}" type="presOf" srcId="{B9031B96-1B52-437A-8BAC-9F7935AF7F05}" destId="{0266DBA5-0093-4214-BABC-EF732736B8F9}" srcOrd="0" destOrd="0" presId="urn:microsoft.com/office/officeart/2005/8/layout/lProcess1"/>
    <dgm:cxn modelId="{291D0C8F-63D8-4F0E-879F-4F8F112772C1}" type="presOf" srcId="{3FB19A30-5FA4-4C91-B1B8-A8CC8CB9C285}" destId="{08768520-DD23-4CD5-98ED-66E776DDF2C8}" srcOrd="0" destOrd="0" presId="urn:microsoft.com/office/officeart/2005/8/layout/lProcess1"/>
    <dgm:cxn modelId="{EC1523B5-FA6C-415B-9B5C-6608D336E272}" type="presOf" srcId="{55C1A74C-247E-48C8-B732-FDE65E4988F9}" destId="{E1177168-3C2C-4A59-88ED-E3D1D39C2901}" srcOrd="0" destOrd="0" presId="urn:microsoft.com/office/officeart/2005/8/layout/lProcess1"/>
    <dgm:cxn modelId="{E14520BA-7BFA-4D32-906E-97859F03B210}" type="presOf" srcId="{82B9B1A1-FA59-4295-8583-511AE2107A0A}" destId="{9AB75F7E-8633-4170-A114-8586385589A9}" srcOrd="0" destOrd="0" presId="urn:microsoft.com/office/officeart/2005/8/layout/lProcess1"/>
    <dgm:cxn modelId="{E6087CBC-F14C-4AA7-A016-19E807FC8E51}" type="presOf" srcId="{DB695516-14D0-43E1-814C-98C46E774D3D}" destId="{E4E822DD-3FEA-4BC0-A573-F20C6EDC701C}" srcOrd="0" destOrd="0" presId="urn:microsoft.com/office/officeart/2005/8/layout/lProcess1"/>
    <dgm:cxn modelId="{97C3CCC9-BD75-420A-808F-C50B8E9AABD7}" srcId="{B9031B96-1B52-437A-8BAC-9F7935AF7F05}" destId="{82B9B1A1-FA59-4295-8583-511AE2107A0A}" srcOrd="2" destOrd="0" parTransId="{8AE35AD7-33EC-4329-A6C0-D9D3F114F537}" sibTransId="{7BD0D9A3-32EB-4910-B091-E19A0AE81F35}"/>
    <dgm:cxn modelId="{E64AA3CE-460F-436D-8FA8-6D55153D9BE1}" srcId="{D3ECE25D-B868-463E-BB7D-0F5CCAE162FC}" destId="{B9031B96-1B52-437A-8BAC-9F7935AF7F05}" srcOrd="1" destOrd="0" parTransId="{195EBB39-1DD1-41EC-8C95-8BF2989304EA}" sibTransId="{94EAD75D-8F46-419A-88B1-74F278D74438}"/>
    <dgm:cxn modelId="{3545FFE8-7DBD-4014-95EB-CE080F094AAE}" type="presOf" srcId="{42E84ACB-830C-4FDA-BCA6-76A1B9D284B9}" destId="{E665543C-ECCA-4247-9F49-FA7E477ECAC6}" srcOrd="0" destOrd="0" presId="urn:microsoft.com/office/officeart/2005/8/layout/lProcess1"/>
    <dgm:cxn modelId="{EF04F4ED-FF2B-4D59-8D4E-C49CFAB292DA}" type="presOf" srcId="{D3702789-E9D8-438B-8516-3579BEB18CB5}" destId="{D89E7096-C5F1-48B1-845B-56BA5EAF2C85}" srcOrd="0" destOrd="0" presId="urn:microsoft.com/office/officeart/2005/8/layout/lProcess1"/>
    <dgm:cxn modelId="{ADA7D116-E0E8-453B-9363-0CDF55D99DA3}" type="presParOf" srcId="{10558950-F599-42A0-B431-513648B4029D}" destId="{9148F960-A79E-47EA-9B1F-62A9F1C34338}" srcOrd="0" destOrd="0" presId="urn:microsoft.com/office/officeart/2005/8/layout/lProcess1"/>
    <dgm:cxn modelId="{BFF1EA29-0138-4FA6-B272-FC2BE6ACE773}" type="presParOf" srcId="{9148F960-A79E-47EA-9B1F-62A9F1C34338}" destId="{1FF42133-D1D7-46EF-98C8-4A184AC6A90E}" srcOrd="0" destOrd="0" presId="urn:microsoft.com/office/officeart/2005/8/layout/lProcess1"/>
    <dgm:cxn modelId="{BE49ADE3-9C29-4AA5-93B8-ACFF5508DE1D}" type="presParOf" srcId="{9148F960-A79E-47EA-9B1F-62A9F1C34338}" destId="{E4E822DD-3FEA-4BC0-A573-F20C6EDC701C}" srcOrd="1" destOrd="0" presId="urn:microsoft.com/office/officeart/2005/8/layout/lProcess1"/>
    <dgm:cxn modelId="{45F5D5C7-29D2-4153-83A4-5E04F94A2CA1}" type="presParOf" srcId="{9148F960-A79E-47EA-9B1F-62A9F1C34338}" destId="{E1177168-3C2C-4A59-88ED-E3D1D39C2901}" srcOrd="2" destOrd="0" presId="urn:microsoft.com/office/officeart/2005/8/layout/lProcess1"/>
    <dgm:cxn modelId="{CB24B91A-C1C6-437C-BE35-A0F9A3E466EF}" type="presParOf" srcId="{10558950-F599-42A0-B431-513648B4029D}" destId="{3773E564-3D5C-42B6-BB1A-EBC638991B77}" srcOrd="1" destOrd="0" presId="urn:microsoft.com/office/officeart/2005/8/layout/lProcess1"/>
    <dgm:cxn modelId="{09D74885-0EC9-43D7-8B97-A18F54AA6426}" type="presParOf" srcId="{10558950-F599-42A0-B431-513648B4029D}" destId="{BF9FB9D2-9C65-4B34-850D-2F4884D75E1D}" srcOrd="2" destOrd="0" presId="urn:microsoft.com/office/officeart/2005/8/layout/lProcess1"/>
    <dgm:cxn modelId="{D8934A26-3770-4E3B-BB28-146C3C940995}" type="presParOf" srcId="{BF9FB9D2-9C65-4B34-850D-2F4884D75E1D}" destId="{0266DBA5-0093-4214-BABC-EF732736B8F9}" srcOrd="0" destOrd="0" presId="urn:microsoft.com/office/officeart/2005/8/layout/lProcess1"/>
    <dgm:cxn modelId="{9CD46B74-F4DF-4688-BE70-46DC5F29789A}" type="presParOf" srcId="{BF9FB9D2-9C65-4B34-850D-2F4884D75E1D}" destId="{1AB11D98-300B-49FA-BE12-F02E03F497C8}" srcOrd="1" destOrd="0" presId="urn:microsoft.com/office/officeart/2005/8/layout/lProcess1"/>
    <dgm:cxn modelId="{57CC5264-02FC-4EA5-B8CA-958EC500680F}" type="presParOf" srcId="{BF9FB9D2-9C65-4B34-850D-2F4884D75E1D}" destId="{8E8F6033-A89C-4943-8310-D47C2EE3B4E8}" srcOrd="2" destOrd="0" presId="urn:microsoft.com/office/officeart/2005/8/layout/lProcess1"/>
    <dgm:cxn modelId="{0C9E5749-59D1-4E0D-B656-325EAAEB83E3}" type="presParOf" srcId="{BF9FB9D2-9C65-4B34-850D-2F4884D75E1D}" destId="{08768520-DD23-4CD5-98ED-66E776DDF2C8}" srcOrd="3" destOrd="0" presId="urn:microsoft.com/office/officeart/2005/8/layout/lProcess1"/>
    <dgm:cxn modelId="{9A44A888-25EF-4750-86E3-3A99F2DD5E2F}" type="presParOf" srcId="{BF9FB9D2-9C65-4B34-850D-2F4884D75E1D}" destId="{AA1FE035-9DD3-4CE4-99CD-09502D9088AB}" srcOrd="4" destOrd="0" presId="urn:microsoft.com/office/officeart/2005/8/layout/lProcess1"/>
    <dgm:cxn modelId="{FC840837-107A-4A7F-998E-164BBC86295F}" type="presParOf" srcId="{BF9FB9D2-9C65-4B34-850D-2F4884D75E1D}" destId="{E665543C-ECCA-4247-9F49-FA7E477ECAC6}" srcOrd="5" destOrd="0" presId="urn:microsoft.com/office/officeart/2005/8/layout/lProcess1"/>
    <dgm:cxn modelId="{A51F719A-8877-4655-81CA-4FCBC6FA2A98}" type="presParOf" srcId="{BF9FB9D2-9C65-4B34-850D-2F4884D75E1D}" destId="{9AB75F7E-8633-4170-A114-8586385589A9}" srcOrd="6" destOrd="0" presId="urn:microsoft.com/office/officeart/2005/8/layout/lProcess1"/>
    <dgm:cxn modelId="{A189A44D-C15D-4C4D-BDA7-69E372F9C39E}" type="presParOf" srcId="{BF9FB9D2-9C65-4B34-850D-2F4884D75E1D}" destId="{19DF976F-AB4C-4A03-B75D-CBB350362545}" srcOrd="7" destOrd="0" presId="urn:microsoft.com/office/officeart/2005/8/layout/lProcess1"/>
    <dgm:cxn modelId="{30463285-079C-4226-9381-1617E65F6545}" type="presParOf" srcId="{BF9FB9D2-9C65-4B34-850D-2F4884D75E1D}" destId="{D89E7096-C5F1-48B1-845B-56BA5EAF2C85}"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FAB5E8-82E4-477B-ABA7-5140CC592F0A}"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US"/>
        </a:p>
      </dgm:t>
    </dgm:pt>
    <dgm:pt modelId="{A194662B-D7B7-4EDD-A52E-82373B26C6B6}">
      <dgm:prSet phldrT="[Text]" phldr="0"/>
      <dgm:spPr/>
      <dgm:t>
        <a:bodyPr/>
        <a:lstStyle/>
        <a:p>
          <a:pPr rtl="0"/>
          <a:r>
            <a:rPr lang="en-US" dirty="0">
              <a:latin typeface="Calibri Light" panose="020F0302020204030204"/>
            </a:rPr>
            <a:t>Prior to September 3</a:t>
          </a:r>
          <a:endParaRPr lang="en-US" dirty="0"/>
        </a:p>
      </dgm:t>
    </dgm:pt>
    <dgm:pt modelId="{54941DF2-93C3-49FD-B11C-81E1E23FDD9A}" type="parTrans" cxnId="{204FE1D1-C3FB-4B7F-81C2-FD7559C71D2E}">
      <dgm:prSet/>
      <dgm:spPr/>
      <dgm:t>
        <a:bodyPr/>
        <a:lstStyle/>
        <a:p>
          <a:endParaRPr lang="en-US"/>
        </a:p>
      </dgm:t>
    </dgm:pt>
    <dgm:pt modelId="{B1191B79-95DF-425F-833D-A01F82ED95AF}" type="sibTrans" cxnId="{204FE1D1-C3FB-4B7F-81C2-FD7559C71D2E}">
      <dgm:prSet/>
      <dgm:spPr/>
      <dgm:t>
        <a:bodyPr/>
        <a:lstStyle/>
        <a:p>
          <a:endParaRPr lang="en-US"/>
        </a:p>
      </dgm:t>
    </dgm:pt>
    <dgm:pt modelId="{C3F9DACD-E6E6-4AD6-A986-A5E5B6605B22}">
      <dgm:prSet phldrT="[Text]" phldr="0"/>
      <dgm:spPr/>
      <dgm:t>
        <a:bodyPr/>
        <a:lstStyle/>
        <a:p>
          <a:pPr rtl="0"/>
          <a:r>
            <a:rPr lang="en-US" dirty="0">
              <a:latin typeface="Calibri Light" panose="020F0302020204030204"/>
            </a:rPr>
            <a:t>After September 3</a:t>
          </a:r>
          <a:endParaRPr lang="en-US" dirty="0"/>
        </a:p>
      </dgm:t>
    </dgm:pt>
    <dgm:pt modelId="{377E4200-DB06-4B53-B2E6-2FF4A19C28A6}" type="parTrans" cxnId="{1BCC7C79-6375-4B02-BCAC-0102440B594E}">
      <dgm:prSet/>
      <dgm:spPr/>
      <dgm:t>
        <a:bodyPr/>
        <a:lstStyle/>
        <a:p>
          <a:endParaRPr lang="en-US"/>
        </a:p>
      </dgm:t>
    </dgm:pt>
    <dgm:pt modelId="{C186BB04-B96F-4656-AB1D-CE51B5F3EC72}" type="sibTrans" cxnId="{1BCC7C79-6375-4B02-BCAC-0102440B594E}">
      <dgm:prSet/>
      <dgm:spPr/>
      <dgm:t>
        <a:bodyPr/>
        <a:lstStyle/>
        <a:p>
          <a:endParaRPr lang="en-US"/>
        </a:p>
      </dgm:t>
    </dgm:pt>
    <dgm:pt modelId="{5708C831-17B6-4D19-ADB7-37EC2178D5F8}">
      <dgm:prSet phldr="0"/>
      <dgm:spPr/>
      <dgm:t>
        <a:bodyPr/>
        <a:lstStyle/>
        <a:p>
          <a:pPr rtl="0"/>
          <a:r>
            <a:rPr lang="en-US" dirty="0">
              <a:latin typeface="Calibri Light" panose="020F0302020204030204"/>
            </a:rPr>
            <a:t>Not addressed in OPRA legislation.  Does not appear to have been granted by the court when sought under Fed. R. Civ. Pro. 26 or NJ Ct. R. 4:10-3 where OPRA was being used as a discovery tool.</a:t>
          </a:r>
          <a:endParaRPr lang="en-US" dirty="0"/>
        </a:p>
      </dgm:t>
    </dgm:pt>
    <dgm:pt modelId="{7AC1964E-B888-4345-85C3-82740AA968DD}" type="parTrans" cxnId="{A4FD8127-2F90-490C-A0B3-793BD9AF561F}">
      <dgm:prSet/>
      <dgm:spPr/>
    </dgm:pt>
    <dgm:pt modelId="{84CCDAAD-63D2-4D34-985C-6D3EB54CD16B}" type="sibTrans" cxnId="{A4FD8127-2F90-490C-A0B3-793BD9AF561F}">
      <dgm:prSet/>
      <dgm:spPr/>
    </dgm:pt>
    <dgm:pt modelId="{F158639E-CCC0-423B-9B43-E5EA32B1FEBE}">
      <dgm:prSet phldr="0"/>
      <dgm:spPr/>
      <dgm:t>
        <a:bodyPr/>
        <a:lstStyle/>
        <a:p>
          <a:pPr algn="l" rtl="0">
            <a:lnSpc>
              <a:spcPct val="90000"/>
            </a:lnSpc>
          </a:pPr>
          <a:r>
            <a:rPr lang="en-US" b="0" i="0" dirty="0">
              <a:solidFill>
                <a:srgbClr val="000000"/>
              </a:solidFill>
              <a:latin typeface="Aptos"/>
              <a:ea typeface="Calibri"/>
              <a:cs typeface="Calibri"/>
            </a:rPr>
            <a:t>Agencies may file a complaint in Superior Court that an OPRA request was made with the intent to substantially interrupt the performance of government function.</a:t>
          </a:r>
        </a:p>
      </dgm:t>
    </dgm:pt>
    <dgm:pt modelId="{0EB98FBA-C320-4720-85E0-D13062EDB4BB}" type="parTrans" cxnId="{3F8121D6-4C43-4A22-A82E-D8233672AAEC}">
      <dgm:prSet/>
      <dgm:spPr/>
    </dgm:pt>
    <dgm:pt modelId="{599DFA69-7966-4874-B861-B0FF659748E1}" type="sibTrans" cxnId="{3F8121D6-4C43-4A22-A82E-D8233672AAEC}">
      <dgm:prSet/>
      <dgm:spPr/>
    </dgm:pt>
    <dgm:pt modelId="{2BF7CC5D-723A-4BD7-A3E7-2D0772D16BCF}">
      <dgm:prSet phldr="0"/>
      <dgm:spPr/>
      <dgm:t>
        <a:bodyPr/>
        <a:lstStyle/>
        <a:p>
          <a:pPr algn="l">
            <a:lnSpc>
              <a:spcPct val="90000"/>
            </a:lnSpc>
          </a:pPr>
          <a:r>
            <a:rPr lang="en-US" b="0" i="0" dirty="0">
              <a:solidFill>
                <a:srgbClr val="000000"/>
              </a:solidFill>
              <a:latin typeface="Aptos"/>
              <a:ea typeface="Calibri"/>
              <a:cs typeface="Calibri"/>
            </a:rPr>
            <a:t>The complaint must include a declaration of facts demonstrating that the agency has complied with OPRA and has made a good faith effort to reach an informal resolution of the issues.</a:t>
          </a:r>
        </a:p>
      </dgm:t>
    </dgm:pt>
    <dgm:pt modelId="{D6DBD844-A9F8-4FF3-B512-2E65A927F593}" type="parTrans" cxnId="{F5508184-6A90-4B25-8EFE-CF7BD12131F4}">
      <dgm:prSet/>
      <dgm:spPr/>
    </dgm:pt>
    <dgm:pt modelId="{F63C1264-179F-4CE9-9847-20961B5CF2EA}" type="sibTrans" cxnId="{F5508184-6A90-4B25-8EFE-CF7BD12131F4}">
      <dgm:prSet/>
      <dgm:spPr/>
    </dgm:pt>
    <dgm:pt modelId="{76D99408-3FA0-434D-BFFB-948B5B114B99}">
      <dgm:prSet phldr="0"/>
      <dgm:spPr/>
      <dgm:t>
        <a:bodyPr/>
        <a:lstStyle/>
        <a:p>
          <a:pPr algn="just">
            <a:lnSpc>
              <a:spcPct val="90000"/>
            </a:lnSpc>
          </a:pPr>
          <a:r>
            <a:rPr lang="en-US" b="0" i="0" dirty="0">
              <a:solidFill>
                <a:srgbClr val="000000"/>
              </a:solidFill>
              <a:latin typeface="Aptos"/>
              <a:ea typeface="Calibri"/>
              <a:cs typeface="Calibri"/>
            </a:rPr>
            <a:t>The Court must find by clear and convincing evidence that the requestor intended to substantially interrupt the performance of government function.</a:t>
          </a:r>
        </a:p>
      </dgm:t>
    </dgm:pt>
    <dgm:pt modelId="{5021592B-8853-4940-AAF6-5736D484E6F8}" type="parTrans" cxnId="{78EF7A54-39EE-4FDE-82EF-D924BF2BF672}">
      <dgm:prSet/>
      <dgm:spPr/>
    </dgm:pt>
    <dgm:pt modelId="{3E5423F9-15D4-4C62-A0EE-B6E6759E1C90}" type="sibTrans" cxnId="{78EF7A54-39EE-4FDE-82EF-D924BF2BF672}">
      <dgm:prSet/>
      <dgm:spPr/>
    </dgm:pt>
    <dgm:pt modelId="{CC7E04A3-8031-4E4E-9520-FB3174895A52}">
      <dgm:prSet phldr="0"/>
      <dgm:spPr/>
      <dgm:t>
        <a:bodyPr/>
        <a:lstStyle/>
        <a:p>
          <a:pPr algn="l" rtl="0">
            <a:lnSpc>
              <a:spcPct val="90000"/>
            </a:lnSpc>
          </a:pPr>
          <a:r>
            <a:rPr lang="en-US" b="0" i="0" dirty="0">
              <a:solidFill>
                <a:srgbClr val="000000"/>
              </a:solidFill>
              <a:latin typeface="Aptos"/>
              <a:ea typeface="Calibri"/>
              <a:cs typeface="Calibri"/>
            </a:rPr>
            <a:t>Under these circumstances, the Court can issue a protective order limiting the number and scope of requests the requestor may make or order other relief as it deems appropriate.</a:t>
          </a:r>
        </a:p>
      </dgm:t>
    </dgm:pt>
    <dgm:pt modelId="{BBEEC0A9-55BB-472F-9D4B-779687A3F7C4}" type="parTrans" cxnId="{8D543D4D-7FBB-4747-8228-02872E22DF89}">
      <dgm:prSet/>
      <dgm:spPr/>
    </dgm:pt>
    <dgm:pt modelId="{8F9CC9FA-243C-402B-8BBC-290969466EB0}" type="sibTrans" cxnId="{8D543D4D-7FBB-4747-8228-02872E22DF89}">
      <dgm:prSet/>
      <dgm:spPr/>
    </dgm:pt>
    <dgm:pt modelId="{8F5B2167-9946-452D-935A-A5AF3516F59A}" type="pres">
      <dgm:prSet presAssocID="{23FAB5E8-82E4-477B-ABA7-5140CC592F0A}" presName="Name0" presStyleCnt="0">
        <dgm:presLayoutVars>
          <dgm:dir/>
          <dgm:animLvl val="lvl"/>
          <dgm:resizeHandles val="exact"/>
        </dgm:presLayoutVars>
      </dgm:prSet>
      <dgm:spPr/>
    </dgm:pt>
    <dgm:pt modelId="{92C167A5-CA02-4743-9063-E7F58EC2221F}" type="pres">
      <dgm:prSet presAssocID="{A194662B-D7B7-4EDD-A52E-82373B26C6B6}" presName="vertFlow" presStyleCnt="0"/>
      <dgm:spPr/>
    </dgm:pt>
    <dgm:pt modelId="{4734F49B-65CF-41F0-A715-FAFFEED0F25E}" type="pres">
      <dgm:prSet presAssocID="{A194662B-D7B7-4EDD-A52E-82373B26C6B6}" presName="header" presStyleLbl="node1" presStyleIdx="0" presStyleCnt="2"/>
      <dgm:spPr/>
    </dgm:pt>
    <dgm:pt modelId="{B3551A7D-5654-41A8-8496-DF38CCD25739}" type="pres">
      <dgm:prSet presAssocID="{7AC1964E-B888-4345-85C3-82740AA968DD}" presName="parTrans" presStyleLbl="sibTrans2D1" presStyleIdx="0" presStyleCnt="5"/>
      <dgm:spPr/>
    </dgm:pt>
    <dgm:pt modelId="{7D7DDC57-09A7-4E0D-8B0A-12453E8EAADD}" type="pres">
      <dgm:prSet presAssocID="{5708C831-17B6-4D19-ADB7-37EC2178D5F8}" presName="child" presStyleLbl="alignAccFollowNode1" presStyleIdx="0" presStyleCnt="5">
        <dgm:presLayoutVars>
          <dgm:chMax val="0"/>
          <dgm:bulletEnabled val="1"/>
        </dgm:presLayoutVars>
      </dgm:prSet>
      <dgm:spPr/>
    </dgm:pt>
    <dgm:pt modelId="{C22C4F49-3932-47E8-8817-4785D7CA1755}" type="pres">
      <dgm:prSet presAssocID="{A194662B-D7B7-4EDD-A52E-82373B26C6B6}" presName="hSp" presStyleCnt="0"/>
      <dgm:spPr/>
    </dgm:pt>
    <dgm:pt modelId="{A3FB2C0D-5BB1-465F-86F9-FA7964C6D1B4}" type="pres">
      <dgm:prSet presAssocID="{C3F9DACD-E6E6-4AD6-A986-A5E5B6605B22}" presName="vertFlow" presStyleCnt="0"/>
      <dgm:spPr/>
    </dgm:pt>
    <dgm:pt modelId="{D52EF848-B755-4D1C-A680-574699FB2B1A}" type="pres">
      <dgm:prSet presAssocID="{C3F9DACD-E6E6-4AD6-A986-A5E5B6605B22}" presName="header" presStyleLbl="node1" presStyleIdx="1" presStyleCnt="2"/>
      <dgm:spPr/>
    </dgm:pt>
    <dgm:pt modelId="{03E2F7D6-DD70-473F-AE65-9A0DD2C4773E}" type="pres">
      <dgm:prSet presAssocID="{0EB98FBA-C320-4720-85E0-D13062EDB4BB}" presName="parTrans" presStyleLbl="sibTrans2D1" presStyleIdx="1" presStyleCnt="5"/>
      <dgm:spPr/>
    </dgm:pt>
    <dgm:pt modelId="{F11F7EA2-4FB2-4C77-938F-A17B158FBB33}" type="pres">
      <dgm:prSet presAssocID="{F158639E-CCC0-423B-9B43-E5EA32B1FEBE}" presName="child" presStyleLbl="alignAccFollowNode1" presStyleIdx="1" presStyleCnt="5">
        <dgm:presLayoutVars>
          <dgm:chMax val="0"/>
          <dgm:bulletEnabled val="1"/>
        </dgm:presLayoutVars>
      </dgm:prSet>
      <dgm:spPr/>
    </dgm:pt>
    <dgm:pt modelId="{FD6C8EB0-0D92-4EC2-AA58-245304D77D74}" type="pres">
      <dgm:prSet presAssocID="{599DFA69-7966-4874-B861-B0FF659748E1}" presName="sibTrans" presStyleLbl="sibTrans2D1" presStyleIdx="2" presStyleCnt="5"/>
      <dgm:spPr/>
    </dgm:pt>
    <dgm:pt modelId="{FD2562B4-0D50-41F3-8790-C54E2334B40A}" type="pres">
      <dgm:prSet presAssocID="{2BF7CC5D-723A-4BD7-A3E7-2D0772D16BCF}" presName="child" presStyleLbl="alignAccFollowNode1" presStyleIdx="2" presStyleCnt="5">
        <dgm:presLayoutVars>
          <dgm:chMax val="0"/>
          <dgm:bulletEnabled val="1"/>
        </dgm:presLayoutVars>
      </dgm:prSet>
      <dgm:spPr/>
    </dgm:pt>
    <dgm:pt modelId="{25B9C32A-F4CE-465C-AE6F-8F4F57595A66}" type="pres">
      <dgm:prSet presAssocID="{F63C1264-179F-4CE9-9847-20961B5CF2EA}" presName="sibTrans" presStyleLbl="sibTrans2D1" presStyleIdx="3" presStyleCnt="5"/>
      <dgm:spPr/>
    </dgm:pt>
    <dgm:pt modelId="{57EF45AB-57FC-4072-92CC-0AEACFA81749}" type="pres">
      <dgm:prSet presAssocID="{76D99408-3FA0-434D-BFFB-948B5B114B99}" presName="child" presStyleLbl="alignAccFollowNode1" presStyleIdx="3" presStyleCnt="5">
        <dgm:presLayoutVars>
          <dgm:chMax val="0"/>
          <dgm:bulletEnabled val="1"/>
        </dgm:presLayoutVars>
      </dgm:prSet>
      <dgm:spPr/>
    </dgm:pt>
    <dgm:pt modelId="{AE8521F4-6874-4002-A065-7FFACC57DC6A}" type="pres">
      <dgm:prSet presAssocID="{3E5423F9-15D4-4C62-A0EE-B6E6759E1C90}" presName="sibTrans" presStyleLbl="sibTrans2D1" presStyleIdx="4" presStyleCnt="5"/>
      <dgm:spPr/>
    </dgm:pt>
    <dgm:pt modelId="{5B740C8C-8FF7-4816-870E-279A977C77C9}" type="pres">
      <dgm:prSet presAssocID="{CC7E04A3-8031-4E4E-9520-FB3174895A52}" presName="child" presStyleLbl="alignAccFollowNode1" presStyleIdx="4" presStyleCnt="5">
        <dgm:presLayoutVars>
          <dgm:chMax val="0"/>
          <dgm:bulletEnabled val="1"/>
        </dgm:presLayoutVars>
      </dgm:prSet>
      <dgm:spPr/>
    </dgm:pt>
  </dgm:ptLst>
  <dgm:cxnLst>
    <dgm:cxn modelId="{2E73E213-6530-492C-9B01-6686B53521D4}" type="presOf" srcId="{7AC1964E-B888-4345-85C3-82740AA968DD}" destId="{B3551A7D-5654-41A8-8496-DF38CCD25739}" srcOrd="0" destOrd="0" presId="urn:microsoft.com/office/officeart/2005/8/layout/lProcess1"/>
    <dgm:cxn modelId="{27BE6D17-B4C7-4E1B-8690-2702EC835A11}" type="presOf" srcId="{F63C1264-179F-4CE9-9847-20961B5CF2EA}" destId="{25B9C32A-F4CE-465C-AE6F-8F4F57595A66}" srcOrd="0" destOrd="0" presId="urn:microsoft.com/office/officeart/2005/8/layout/lProcess1"/>
    <dgm:cxn modelId="{A4FD8127-2F90-490C-A0B3-793BD9AF561F}" srcId="{A194662B-D7B7-4EDD-A52E-82373B26C6B6}" destId="{5708C831-17B6-4D19-ADB7-37EC2178D5F8}" srcOrd="0" destOrd="0" parTransId="{7AC1964E-B888-4345-85C3-82740AA968DD}" sibTransId="{84CCDAAD-63D2-4D34-985C-6D3EB54CD16B}"/>
    <dgm:cxn modelId="{83AAFD28-A564-4A6B-AF4C-239F7CB2E806}" type="presOf" srcId="{0EB98FBA-C320-4720-85E0-D13062EDB4BB}" destId="{03E2F7D6-DD70-473F-AE65-9A0DD2C4773E}" srcOrd="0" destOrd="0" presId="urn:microsoft.com/office/officeart/2005/8/layout/lProcess1"/>
    <dgm:cxn modelId="{6470BE67-BA9E-486E-847A-D2068892D597}" type="presOf" srcId="{5708C831-17B6-4D19-ADB7-37EC2178D5F8}" destId="{7D7DDC57-09A7-4E0D-8B0A-12453E8EAADD}" srcOrd="0" destOrd="0" presId="urn:microsoft.com/office/officeart/2005/8/layout/lProcess1"/>
    <dgm:cxn modelId="{8D543D4D-7FBB-4747-8228-02872E22DF89}" srcId="{C3F9DACD-E6E6-4AD6-A986-A5E5B6605B22}" destId="{CC7E04A3-8031-4E4E-9520-FB3174895A52}" srcOrd="3" destOrd="0" parTransId="{BBEEC0A9-55BB-472F-9D4B-779687A3F7C4}" sibTransId="{8F9CC9FA-243C-402B-8BBC-290969466EB0}"/>
    <dgm:cxn modelId="{8F3C9E53-D834-425B-84E8-43FCEF68DC52}" type="presOf" srcId="{C3F9DACD-E6E6-4AD6-A986-A5E5B6605B22}" destId="{D52EF848-B755-4D1C-A680-574699FB2B1A}" srcOrd="0" destOrd="0" presId="urn:microsoft.com/office/officeart/2005/8/layout/lProcess1"/>
    <dgm:cxn modelId="{78EF7A54-39EE-4FDE-82EF-D924BF2BF672}" srcId="{C3F9DACD-E6E6-4AD6-A986-A5E5B6605B22}" destId="{76D99408-3FA0-434D-BFFB-948B5B114B99}" srcOrd="2" destOrd="0" parTransId="{5021592B-8853-4940-AAF6-5736D484E6F8}" sibTransId="{3E5423F9-15D4-4C62-A0EE-B6E6759E1C90}"/>
    <dgm:cxn modelId="{8FA10F55-4370-4C1B-9B09-15A1B0D309AD}" type="presOf" srcId="{2BF7CC5D-723A-4BD7-A3E7-2D0772D16BCF}" destId="{FD2562B4-0D50-41F3-8790-C54E2334B40A}" srcOrd="0" destOrd="0" presId="urn:microsoft.com/office/officeart/2005/8/layout/lProcess1"/>
    <dgm:cxn modelId="{DB844375-7B17-432B-BAD5-0B76C5930EF8}" type="presOf" srcId="{3E5423F9-15D4-4C62-A0EE-B6E6759E1C90}" destId="{AE8521F4-6874-4002-A065-7FFACC57DC6A}" srcOrd="0" destOrd="0" presId="urn:microsoft.com/office/officeart/2005/8/layout/lProcess1"/>
    <dgm:cxn modelId="{1BCC7C79-6375-4B02-BCAC-0102440B594E}" srcId="{23FAB5E8-82E4-477B-ABA7-5140CC592F0A}" destId="{C3F9DACD-E6E6-4AD6-A986-A5E5B6605B22}" srcOrd="1" destOrd="0" parTransId="{377E4200-DB06-4B53-B2E6-2FF4A19C28A6}" sibTransId="{C186BB04-B96F-4656-AB1D-CE51B5F3EC72}"/>
    <dgm:cxn modelId="{C895037B-BA12-49EF-A11E-6ED2EB4BD552}" type="presOf" srcId="{76D99408-3FA0-434D-BFFB-948B5B114B99}" destId="{57EF45AB-57FC-4072-92CC-0AEACFA81749}" srcOrd="0" destOrd="0" presId="urn:microsoft.com/office/officeart/2005/8/layout/lProcess1"/>
    <dgm:cxn modelId="{F5508184-6A90-4B25-8EFE-CF7BD12131F4}" srcId="{C3F9DACD-E6E6-4AD6-A986-A5E5B6605B22}" destId="{2BF7CC5D-723A-4BD7-A3E7-2D0772D16BCF}" srcOrd="1" destOrd="0" parTransId="{D6DBD844-A9F8-4FF3-B512-2E65A927F593}" sibTransId="{F63C1264-179F-4CE9-9847-20961B5CF2EA}"/>
    <dgm:cxn modelId="{B066AEAC-11B0-414F-8AE3-F56C612D7E20}" type="presOf" srcId="{CC7E04A3-8031-4E4E-9520-FB3174895A52}" destId="{5B740C8C-8FF7-4816-870E-279A977C77C9}" srcOrd="0" destOrd="0" presId="urn:microsoft.com/office/officeart/2005/8/layout/lProcess1"/>
    <dgm:cxn modelId="{823ADEBC-757A-4A14-9803-81B349CE188A}" type="presOf" srcId="{599DFA69-7966-4874-B861-B0FF659748E1}" destId="{FD6C8EB0-0D92-4EC2-AA58-245304D77D74}" srcOrd="0" destOrd="0" presId="urn:microsoft.com/office/officeart/2005/8/layout/lProcess1"/>
    <dgm:cxn modelId="{FC63DDC9-8FF7-4DD4-ABD8-8E336DA1462B}" type="presOf" srcId="{F158639E-CCC0-423B-9B43-E5EA32B1FEBE}" destId="{F11F7EA2-4FB2-4C77-938F-A17B158FBB33}" srcOrd="0" destOrd="0" presId="urn:microsoft.com/office/officeart/2005/8/layout/lProcess1"/>
    <dgm:cxn modelId="{204FE1D1-C3FB-4B7F-81C2-FD7559C71D2E}" srcId="{23FAB5E8-82E4-477B-ABA7-5140CC592F0A}" destId="{A194662B-D7B7-4EDD-A52E-82373B26C6B6}" srcOrd="0" destOrd="0" parTransId="{54941DF2-93C3-49FD-B11C-81E1E23FDD9A}" sibTransId="{B1191B79-95DF-425F-833D-A01F82ED95AF}"/>
    <dgm:cxn modelId="{3F8121D6-4C43-4A22-A82E-D8233672AAEC}" srcId="{C3F9DACD-E6E6-4AD6-A986-A5E5B6605B22}" destId="{F158639E-CCC0-423B-9B43-E5EA32B1FEBE}" srcOrd="0" destOrd="0" parTransId="{0EB98FBA-C320-4720-85E0-D13062EDB4BB}" sibTransId="{599DFA69-7966-4874-B861-B0FF659748E1}"/>
    <dgm:cxn modelId="{697621DC-572A-4896-AEB4-B28F2CF91E71}" type="presOf" srcId="{23FAB5E8-82E4-477B-ABA7-5140CC592F0A}" destId="{8F5B2167-9946-452D-935A-A5AF3516F59A}" srcOrd="0" destOrd="0" presId="urn:microsoft.com/office/officeart/2005/8/layout/lProcess1"/>
    <dgm:cxn modelId="{7C6802FF-35C5-4CC5-A00F-7E7B5E1014BC}" type="presOf" srcId="{A194662B-D7B7-4EDD-A52E-82373B26C6B6}" destId="{4734F49B-65CF-41F0-A715-FAFFEED0F25E}" srcOrd="0" destOrd="0" presId="urn:microsoft.com/office/officeart/2005/8/layout/lProcess1"/>
    <dgm:cxn modelId="{BCFCAC0E-0E4B-4BF4-BE49-EEF92B8375CC}" type="presParOf" srcId="{8F5B2167-9946-452D-935A-A5AF3516F59A}" destId="{92C167A5-CA02-4743-9063-E7F58EC2221F}" srcOrd="0" destOrd="0" presId="urn:microsoft.com/office/officeart/2005/8/layout/lProcess1"/>
    <dgm:cxn modelId="{A3C7AB68-AF3C-4133-8C90-156636918965}" type="presParOf" srcId="{92C167A5-CA02-4743-9063-E7F58EC2221F}" destId="{4734F49B-65CF-41F0-A715-FAFFEED0F25E}" srcOrd="0" destOrd="0" presId="urn:microsoft.com/office/officeart/2005/8/layout/lProcess1"/>
    <dgm:cxn modelId="{E2C1E69E-8936-4532-8992-0B563092D5D4}" type="presParOf" srcId="{92C167A5-CA02-4743-9063-E7F58EC2221F}" destId="{B3551A7D-5654-41A8-8496-DF38CCD25739}" srcOrd="1" destOrd="0" presId="urn:microsoft.com/office/officeart/2005/8/layout/lProcess1"/>
    <dgm:cxn modelId="{766312F0-7AD1-4B10-A16A-89F935E93400}" type="presParOf" srcId="{92C167A5-CA02-4743-9063-E7F58EC2221F}" destId="{7D7DDC57-09A7-4E0D-8B0A-12453E8EAADD}" srcOrd="2" destOrd="0" presId="urn:microsoft.com/office/officeart/2005/8/layout/lProcess1"/>
    <dgm:cxn modelId="{9CF5EA65-C6B5-4D28-8D9C-C7DB8ABAFD0A}" type="presParOf" srcId="{8F5B2167-9946-452D-935A-A5AF3516F59A}" destId="{C22C4F49-3932-47E8-8817-4785D7CA1755}" srcOrd="1" destOrd="0" presId="urn:microsoft.com/office/officeart/2005/8/layout/lProcess1"/>
    <dgm:cxn modelId="{469D678C-E9A9-49E3-AC66-67600BA2E404}" type="presParOf" srcId="{8F5B2167-9946-452D-935A-A5AF3516F59A}" destId="{A3FB2C0D-5BB1-465F-86F9-FA7964C6D1B4}" srcOrd="2" destOrd="0" presId="urn:microsoft.com/office/officeart/2005/8/layout/lProcess1"/>
    <dgm:cxn modelId="{F0B4F17B-269E-45F5-ABB8-4922835B0067}" type="presParOf" srcId="{A3FB2C0D-5BB1-465F-86F9-FA7964C6D1B4}" destId="{D52EF848-B755-4D1C-A680-574699FB2B1A}" srcOrd="0" destOrd="0" presId="urn:microsoft.com/office/officeart/2005/8/layout/lProcess1"/>
    <dgm:cxn modelId="{0B868A31-B02B-46C3-8B86-27615A2B423E}" type="presParOf" srcId="{A3FB2C0D-5BB1-465F-86F9-FA7964C6D1B4}" destId="{03E2F7D6-DD70-473F-AE65-9A0DD2C4773E}" srcOrd="1" destOrd="0" presId="urn:microsoft.com/office/officeart/2005/8/layout/lProcess1"/>
    <dgm:cxn modelId="{850D4715-C439-46C3-8ACE-AC8611311922}" type="presParOf" srcId="{A3FB2C0D-5BB1-465F-86F9-FA7964C6D1B4}" destId="{F11F7EA2-4FB2-4C77-938F-A17B158FBB33}" srcOrd="2" destOrd="0" presId="urn:microsoft.com/office/officeart/2005/8/layout/lProcess1"/>
    <dgm:cxn modelId="{5C83EEF2-E659-48EF-91C0-2951874D2AEF}" type="presParOf" srcId="{A3FB2C0D-5BB1-465F-86F9-FA7964C6D1B4}" destId="{FD6C8EB0-0D92-4EC2-AA58-245304D77D74}" srcOrd="3" destOrd="0" presId="urn:microsoft.com/office/officeart/2005/8/layout/lProcess1"/>
    <dgm:cxn modelId="{53262584-A8E7-4CA8-937F-3C6C324E2AED}" type="presParOf" srcId="{A3FB2C0D-5BB1-465F-86F9-FA7964C6D1B4}" destId="{FD2562B4-0D50-41F3-8790-C54E2334B40A}" srcOrd="4" destOrd="0" presId="urn:microsoft.com/office/officeart/2005/8/layout/lProcess1"/>
    <dgm:cxn modelId="{7C93EA75-FB21-4045-9A3A-39185F9667EF}" type="presParOf" srcId="{A3FB2C0D-5BB1-465F-86F9-FA7964C6D1B4}" destId="{25B9C32A-F4CE-465C-AE6F-8F4F57595A66}" srcOrd="5" destOrd="0" presId="urn:microsoft.com/office/officeart/2005/8/layout/lProcess1"/>
    <dgm:cxn modelId="{D4DF1435-D991-49B8-98B5-6829D5F91EF2}" type="presParOf" srcId="{A3FB2C0D-5BB1-465F-86F9-FA7964C6D1B4}" destId="{57EF45AB-57FC-4072-92CC-0AEACFA81749}" srcOrd="6" destOrd="0" presId="urn:microsoft.com/office/officeart/2005/8/layout/lProcess1"/>
    <dgm:cxn modelId="{2440001D-D126-487C-B7BB-44CC6DCA9DE8}" type="presParOf" srcId="{A3FB2C0D-5BB1-465F-86F9-FA7964C6D1B4}" destId="{AE8521F4-6874-4002-A065-7FFACC57DC6A}" srcOrd="7" destOrd="0" presId="urn:microsoft.com/office/officeart/2005/8/layout/lProcess1"/>
    <dgm:cxn modelId="{9D629418-8CB2-42A3-9758-D2D86B01D6D7}" type="presParOf" srcId="{A3FB2C0D-5BB1-465F-86F9-FA7964C6D1B4}" destId="{5B740C8C-8FF7-4816-870E-279A977C77C9}"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FAB5E8-82E4-477B-ABA7-5140CC592F0A}"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US"/>
        </a:p>
      </dgm:t>
    </dgm:pt>
    <dgm:pt modelId="{A194662B-D7B7-4EDD-A52E-82373B26C6B6}">
      <dgm:prSet phldrT="[Text]" phldr="0"/>
      <dgm:spPr/>
      <dgm:t>
        <a:bodyPr/>
        <a:lstStyle/>
        <a:p>
          <a:pPr rtl="0"/>
          <a:r>
            <a:rPr lang="en-US" dirty="0">
              <a:latin typeface="Calibri Light" panose="020F0302020204030204"/>
            </a:rPr>
            <a:t>Prior to September 3</a:t>
          </a:r>
          <a:endParaRPr lang="en-US" dirty="0"/>
        </a:p>
      </dgm:t>
    </dgm:pt>
    <dgm:pt modelId="{54941DF2-93C3-49FD-B11C-81E1E23FDD9A}" type="parTrans" cxnId="{204FE1D1-C3FB-4B7F-81C2-FD7559C71D2E}">
      <dgm:prSet/>
      <dgm:spPr/>
      <dgm:t>
        <a:bodyPr/>
        <a:lstStyle/>
        <a:p>
          <a:endParaRPr lang="en-US"/>
        </a:p>
      </dgm:t>
    </dgm:pt>
    <dgm:pt modelId="{B1191B79-95DF-425F-833D-A01F82ED95AF}" type="sibTrans" cxnId="{204FE1D1-C3FB-4B7F-81C2-FD7559C71D2E}">
      <dgm:prSet/>
      <dgm:spPr/>
      <dgm:t>
        <a:bodyPr/>
        <a:lstStyle/>
        <a:p>
          <a:endParaRPr lang="en-US"/>
        </a:p>
      </dgm:t>
    </dgm:pt>
    <dgm:pt modelId="{88F81DF0-0EF2-4B6B-A5D5-B102C734149D}">
      <dgm:prSet phldr="0"/>
      <dgm:spPr/>
      <dgm:t>
        <a:bodyPr/>
        <a:lstStyle/>
        <a:p>
          <a:pPr rtl="0"/>
          <a:r>
            <a:rPr lang="en-US" b="0" dirty="0">
              <a:solidFill>
                <a:srgbClr val="1F1F1F"/>
              </a:solidFill>
              <a:latin typeface="Calibri Light"/>
              <a:cs typeface="Arial"/>
            </a:rPr>
            <a:t> a public agency may routinely charge any party the actual cost of duplication of government records and if the production of government records involves an extraordinary expenditure of time and </a:t>
          </a:r>
          <a:r>
            <a:rPr lang="en-US" b="0" dirty="0">
              <a:latin typeface="Calibri Light"/>
              <a:cs typeface="Arial"/>
            </a:rPr>
            <a:t>effort, the agency may impose a special service chargethat shall be reasonable and shall be based upon the actual direct cost of providing the copy or copies.</a:t>
          </a:r>
          <a:endParaRPr lang="en-US" b="1" dirty="0">
            <a:latin typeface="Calibri Light"/>
            <a:cs typeface="Calibri Light"/>
          </a:endParaRPr>
        </a:p>
      </dgm:t>
    </dgm:pt>
    <dgm:pt modelId="{FCF4021D-3645-4AC2-AFC0-A4D57C5675C8}" type="parTrans" cxnId="{52416DEB-1F0E-4377-8BC8-1D96BE954C8E}">
      <dgm:prSet/>
      <dgm:spPr/>
    </dgm:pt>
    <dgm:pt modelId="{9873A5FC-A48D-4085-9E12-A89C0B1D96A7}" type="sibTrans" cxnId="{52416DEB-1F0E-4377-8BC8-1D96BE954C8E}">
      <dgm:prSet/>
      <dgm:spPr/>
    </dgm:pt>
    <dgm:pt modelId="{39073A8F-A27D-4BFE-B216-7B48CE81F64F}">
      <dgm:prSet phldr="0"/>
      <dgm:spPr/>
      <dgm:t>
        <a:bodyPr/>
        <a:lstStyle/>
        <a:p>
          <a:pPr rtl="0"/>
          <a:r>
            <a:rPr lang="en-US" b="0" dirty="0">
              <a:latin typeface="Calibri Light"/>
              <a:cs typeface="Calibri Light"/>
            </a:rPr>
            <a:t>After September 3</a:t>
          </a:r>
        </a:p>
      </dgm:t>
    </dgm:pt>
    <dgm:pt modelId="{0C4C9480-7357-4E24-8EBF-3D776AD9D6FA}" type="parTrans" cxnId="{C7F71E18-9E76-4A30-BD6C-A556A77F4575}">
      <dgm:prSet/>
      <dgm:spPr/>
    </dgm:pt>
    <dgm:pt modelId="{0891B1F9-A17A-42A9-B2EF-3DA230AC4D9D}" type="sibTrans" cxnId="{C7F71E18-9E76-4A30-BD6C-A556A77F4575}">
      <dgm:prSet/>
      <dgm:spPr/>
    </dgm:pt>
    <dgm:pt modelId="{ADE7787E-6FB0-4344-B034-793DAB0F9466}">
      <dgm:prSet phldr="0"/>
      <dgm:spPr/>
      <dgm:t>
        <a:bodyPr/>
        <a:lstStyle/>
        <a:p>
          <a:pPr rtl="0"/>
          <a:r>
            <a:rPr lang="en-US" b="0" i="0" dirty="0">
              <a:latin typeface="Calibri Light"/>
              <a:cs typeface="Calibri"/>
            </a:rPr>
            <a:t>If a public agency converts the record to a requested medium or format, the agency may charge, in addition to the actual cost of duplication, a special service fee that shall be reasonable and shall be based on the cost for any extensive use of information technology, or for the labor cost of personnel providing the service, that is actually incurred by the agency.</a:t>
          </a:r>
        </a:p>
      </dgm:t>
    </dgm:pt>
    <dgm:pt modelId="{BB7F2C61-1E55-4AEA-ADEB-F182A14B7C61}" type="parTrans" cxnId="{25A7D781-70CD-4AC9-8B17-8AF825BA437F}">
      <dgm:prSet/>
      <dgm:spPr/>
    </dgm:pt>
    <dgm:pt modelId="{ABA8A9AF-B22C-48A4-A01E-BC4336983257}" type="sibTrans" cxnId="{25A7D781-70CD-4AC9-8B17-8AF825BA437F}">
      <dgm:prSet/>
      <dgm:spPr/>
    </dgm:pt>
    <dgm:pt modelId="{7F3FFA81-005D-4F26-AE13-E7395ABA1443}">
      <dgm:prSet phldr="0"/>
      <dgm:spPr/>
      <dgm:t>
        <a:bodyPr/>
        <a:lstStyle/>
        <a:p>
          <a:pPr rtl="0"/>
          <a:r>
            <a:rPr lang="en-US" b="0" i="0" dirty="0">
              <a:latin typeface="Calibri Light"/>
              <a:cs typeface="Calibri"/>
            </a:rPr>
            <a:t>If a commercial requestor would like to receive the record within seven business days, the custodian shall provide the requestor with a copy of the record and may charge a special service fee not exceeding two times the cost of the production of the record.</a:t>
          </a:r>
        </a:p>
      </dgm:t>
    </dgm:pt>
    <dgm:pt modelId="{41561DE4-577B-4A7B-BC3D-14B78BE78CB9}" type="parTrans" cxnId="{2246A6F9-8085-438E-B9CF-0C646C9D3BD7}">
      <dgm:prSet/>
      <dgm:spPr/>
    </dgm:pt>
    <dgm:pt modelId="{535F4D32-1619-42CF-802D-2D16D785F250}" type="sibTrans" cxnId="{2246A6F9-8085-438E-B9CF-0C646C9D3BD7}">
      <dgm:prSet/>
      <dgm:spPr/>
    </dgm:pt>
    <dgm:pt modelId="{F41FE2D9-4C77-4157-B21E-36D6792554FC}">
      <dgm:prSet phldr="0"/>
      <dgm:spPr/>
      <dgm:t>
        <a:bodyPr/>
        <a:lstStyle/>
        <a:p>
          <a:pPr rtl="0"/>
          <a:r>
            <a:rPr lang="en-US" b="0" i="0" dirty="0">
              <a:latin typeface="Calibri Light"/>
              <a:cs typeface="Calibri"/>
            </a:rPr>
            <a:t>The </a:t>
          </a:r>
          <a:r>
            <a:rPr lang="en-US" b="0" i="0" dirty="0" err="1">
              <a:latin typeface="Calibri Light"/>
              <a:cs typeface="Calibri"/>
            </a:rPr>
            <a:t>custodain</a:t>
          </a:r>
          <a:r>
            <a:rPr lang="en-US" b="0" i="0" dirty="0">
              <a:latin typeface="Calibri Light"/>
              <a:cs typeface="Calibri"/>
            </a:rPr>
            <a:t> shall provide the requestor with an explanation for and itemized list of fees.  If the requestor objects to the fees or charges, the burden of proof shall be on the requestor to demonstrate that the fees or charges are unreasonable.</a:t>
          </a:r>
        </a:p>
      </dgm:t>
    </dgm:pt>
    <dgm:pt modelId="{DBE14C4D-EA2A-4DCF-8EF7-4E8E87912575}" type="parTrans" cxnId="{8BDC64A9-354E-4FEE-AE83-87BD697927AC}">
      <dgm:prSet/>
      <dgm:spPr/>
    </dgm:pt>
    <dgm:pt modelId="{738E27CC-02B3-40BB-A457-342669EAF072}" type="sibTrans" cxnId="{8BDC64A9-354E-4FEE-AE83-87BD697927AC}">
      <dgm:prSet/>
      <dgm:spPr/>
    </dgm:pt>
    <dgm:pt modelId="{63E8F649-F5F2-48CD-8CDD-47C19BCC39C2}">
      <dgm:prSet phldr="0"/>
      <dgm:spPr/>
      <dgm:t>
        <a:bodyPr/>
        <a:lstStyle/>
        <a:p>
          <a:pPr rtl="0"/>
          <a:r>
            <a:rPr lang="en-US" b="0" i="0" dirty="0">
              <a:latin typeface="Calibri Light"/>
              <a:cs typeface="Calibri"/>
            </a:rPr>
            <a:t>If a requestor is unable to locate a record that is available online and requests a physical copy, the custodian shall provide the requestor with a physical copy of the record, for a fee not exceeding two times the cost of the production of the document.</a:t>
          </a:r>
        </a:p>
      </dgm:t>
    </dgm:pt>
    <dgm:pt modelId="{080DF78C-29BC-4EF1-AD1E-A0E757255F5A}" type="parTrans" cxnId="{329C71FA-561D-474C-971F-E3C97382C4BE}">
      <dgm:prSet/>
      <dgm:spPr/>
    </dgm:pt>
    <dgm:pt modelId="{DAB594E9-D547-4110-83E3-A56E5137B216}" type="sibTrans" cxnId="{329C71FA-561D-474C-971F-E3C97382C4BE}">
      <dgm:prSet/>
      <dgm:spPr/>
    </dgm:pt>
    <dgm:pt modelId="{8F5B2167-9946-452D-935A-A5AF3516F59A}" type="pres">
      <dgm:prSet presAssocID="{23FAB5E8-82E4-477B-ABA7-5140CC592F0A}" presName="Name0" presStyleCnt="0">
        <dgm:presLayoutVars>
          <dgm:dir/>
          <dgm:animLvl val="lvl"/>
          <dgm:resizeHandles val="exact"/>
        </dgm:presLayoutVars>
      </dgm:prSet>
      <dgm:spPr/>
    </dgm:pt>
    <dgm:pt modelId="{92C167A5-CA02-4743-9063-E7F58EC2221F}" type="pres">
      <dgm:prSet presAssocID="{A194662B-D7B7-4EDD-A52E-82373B26C6B6}" presName="vertFlow" presStyleCnt="0"/>
      <dgm:spPr/>
    </dgm:pt>
    <dgm:pt modelId="{4734F49B-65CF-41F0-A715-FAFFEED0F25E}" type="pres">
      <dgm:prSet presAssocID="{A194662B-D7B7-4EDD-A52E-82373B26C6B6}" presName="header" presStyleLbl="node1" presStyleIdx="0" presStyleCnt="2"/>
      <dgm:spPr/>
    </dgm:pt>
    <dgm:pt modelId="{B598AD76-205B-4316-978A-87BB4FD6F1BF}" type="pres">
      <dgm:prSet presAssocID="{FCF4021D-3645-4AC2-AFC0-A4D57C5675C8}" presName="parTrans" presStyleLbl="sibTrans2D1" presStyleIdx="0" presStyleCnt="5"/>
      <dgm:spPr/>
    </dgm:pt>
    <dgm:pt modelId="{E1F7A485-664A-428E-AB0B-9BDB06A9DAD7}" type="pres">
      <dgm:prSet presAssocID="{88F81DF0-0EF2-4B6B-A5D5-B102C734149D}" presName="child" presStyleLbl="alignAccFollowNode1" presStyleIdx="0" presStyleCnt="5">
        <dgm:presLayoutVars>
          <dgm:chMax val="0"/>
          <dgm:bulletEnabled val="1"/>
        </dgm:presLayoutVars>
      </dgm:prSet>
      <dgm:spPr/>
    </dgm:pt>
    <dgm:pt modelId="{FD17135B-C27E-48E6-B200-C3A3E665A502}" type="pres">
      <dgm:prSet presAssocID="{A194662B-D7B7-4EDD-A52E-82373B26C6B6}" presName="hSp" presStyleCnt="0"/>
      <dgm:spPr/>
    </dgm:pt>
    <dgm:pt modelId="{137ADC98-442A-4AA9-839F-523FA7CC3CF0}" type="pres">
      <dgm:prSet presAssocID="{39073A8F-A27D-4BFE-B216-7B48CE81F64F}" presName="vertFlow" presStyleCnt="0"/>
      <dgm:spPr/>
    </dgm:pt>
    <dgm:pt modelId="{1D090D14-5F0B-44A1-9DB7-F754121438D2}" type="pres">
      <dgm:prSet presAssocID="{39073A8F-A27D-4BFE-B216-7B48CE81F64F}" presName="header" presStyleLbl="node1" presStyleIdx="1" presStyleCnt="2"/>
      <dgm:spPr/>
    </dgm:pt>
    <dgm:pt modelId="{E516F6C4-E6BD-4665-A41E-9151ECC9C37B}" type="pres">
      <dgm:prSet presAssocID="{BB7F2C61-1E55-4AEA-ADEB-F182A14B7C61}" presName="parTrans" presStyleLbl="sibTrans2D1" presStyleIdx="1" presStyleCnt="5"/>
      <dgm:spPr/>
    </dgm:pt>
    <dgm:pt modelId="{E8E70CE8-F484-44C1-9F17-C3530DBBB106}" type="pres">
      <dgm:prSet presAssocID="{ADE7787E-6FB0-4344-B034-793DAB0F9466}" presName="child" presStyleLbl="alignAccFollowNode1" presStyleIdx="1" presStyleCnt="5">
        <dgm:presLayoutVars>
          <dgm:chMax val="0"/>
          <dgm:bulletEnabled val="1"/>
        </dgm:presLayoutVars>
      </dgm:prSet>
      <dgm:spPr/>
    </dgm:pt>
    <dgm:pt modelId="{194B229D-26E7-4286-8E89-F70B49CE2772}" type="pres">
      <dgm:prSet presAssocID="{ABA8A9AF-B22C-48A4-A01E-BC4336983257}" presName="sibTrans" presStyleLbl="sibTrans2D1" presStyleIdx="2" presStyleCnt="5"/>
      <dgm:spPr/>
    </dgm:pt>
    <dgm:pt modelId="{F86CD158-1DFD-48CC-ACC8-BCC2B9C0A443}" type="pres">
      <dgm:prSet presAssocID="{7F3FFA81-005D-4F26-AE13-E7395ABA1443}" presName="child" presStyleLbl="alignAccFollowNode1" presStyleIdx="2" presStyleCnt="5">
        <dgm:presLayoutVars>
          <dgm:chMax val="0"/>
          <dgm:bulletEnabled val="1"/>
        </dgm:presLayoutVars>
      </dgm:prSet>
      <dgm:spPr/>
    </dgm:pt>
    <dgm:pt modelId="{CA301E3D-C75A-4D75-9CDE-E90D435676E8}" type="pres">
      <dgm:prSet presAssocID="{535F4D32-1619-42CF-802D-2D16D785F250}" presName="sibTrans" presStyleLbl="sibTrans2D1" presStyleIdx="3" presStyleCnt="5"/>
      <dgm:spPr/>
    </dgm:pt>
    <dgm:pt modelId="{EA8C790F-B849-4ADA-A1F8-FC466AD60400}" type="pres">
      <dgm:prSet presAssocID="{63E8F649-F5F2-48CD-8CDD-47C19BCC39C2}" presName="child" presStyleLbl="alignAccFollowNode1" presStyleIdx="3" presStyleCnt="5">
        <dgm:presLayoutVars>
          <dgm:chMax val="0"/>
          <dgm:bulletEnabled val="1"/>
        </dgm:presLayoutVars>
      </dgm:prSet>
      <dgm:spPr/>
    </dgm:pt>
    <dgm:pt modelId="{57F81F48-13B6-47C7-8F1B-FFC2794D4BF4}" type="pres">
      <dgm:prSet presAssocID="{DAB594E9-D547-4110-83E3-A56E5137B216}" presName="sibTrans" presStyleLbl="sibTrans2D1" presStyleIdx="4" presStyleCnt="5"/>
      <dgm:spPr/>
    </dgm:pt>
    <dgm:pt modelId="{F1A07C59-50D9-4D88-99B1-F4B5515C1646}" type="pres">
      <dgm:prSet presAssocID="{F41FE2D9-4C77-4157-B21E-36D6792554FC}" presName="child" presStyleLbl="alignAccFollowNode1" presStyleIdx="4" presStyleCnt="5">
        <dgm:presLayoutVars>
          <dgm:chMax val="0"/>
          <dgm:bulletEnabled val="1"/>
        </dgm:presLayoutVars>
      </dgm:prSet>
      <dgm:spPr/>
    </dgm:pt>
  </dgm:ptLst>
  <dgm:cxnLst>
    <dgm:cxn modelId="{16035108-E9CB-4C03-AA5A-4AD713735FC6}" type="presOf" srcId="{FCF4021D-3645-4AC2-AFC0-A4D57C5675C8}" destId="{B598AD76-205B-4316-978A-87BB4FD6F1BF}" srcOrd="0" destOrd="0" presId="urn:microsoft.com/office/officeart/2005/8/layout/lProcess1"/>
    <dgm:cxn modelId="{C7F71E18-9E76-4A30-BD6C-A556A77F4575}" srcId="{23FAB5E8-82E4-477B-ABA7-5140CC592F0A}" destId="{39073A8F-A27D-4BFE-B216-7B48CE81F64F}" srcOrd="1" destOrd="0" parTransId="{0C4C9480-7357-4E24-8EBF-3D776AD9D6FA}" sibTransId="{0891B1F9-A17A-42A9-B2EF-3DA230AC4D9D}"/>
    <dgm:cxn modelId="{8D551234-A135-4471-BCC5-7E4465A9C264}" type="presOf" srcId="{ABA8A9AF-B22C-48A4-A01E-BC4336983257}" destId="{194B229D-26E7-4286-8E89-F70B49CE2772}" srcOrd="0" destOrd="0" presId="urn:microsoft.com/office/officeart/2005/8/layout/lProcess1"/>
    <dgm:cxn modelId="{61980972-8787-4821-B24B-1D24E47EC4C3}" type="presOf" srcId="{7F3FFA81-005D-4F26-AE13-E7395ABA1443}" destId="{F86CD158-1DFD-48CC-ACC8-BCC2B9C0A443}" srcOrd="0" destOrd="0" presId="urn:microsoft.com/office/officeart/2005/8/layout/lProcess1"/>
    <dgm:cxn modelId="{D5E24574-59B0-48C2-80B3-B5686BCB3226}" type="presOf" srcId="{DAB594E9-D547-4110-83E3-A56E5137B216}" destId="{57F81F48-13B6-47C7-8F1B-FFC2794D4BF4}" srcOrd="0" destOrd="0" presId="urn:microsoft.com/office/officeart/2005/8/layout/lProcess1"/>
    <dgm:cxn modelId="{E374685A-6FFC-4E4A-867E-2840BEF2CA58}" type="presOf" srcId="{A194662B-D7B7-4EDD-A52E-82373B26C6B6}" destId="{4734F49B-65CF-41F0-A715-FAFFEED0F25E}" srcOrd="0" destOrd="0" presId="urn:microsoft.com/office/officeart/2005/8/layout/lProcess1"/>
    <dgm:cxn modelId="{25A7D781-70CD-4AC9-8B17-8AF825BA437F}" srcId="{39073A8F-A27D-4BFE-B216-7B48CE81F64F}" destId="{ADE7787E-6FB0-4344-B034-793DAB0F9466}" srcOrd="0" destOrd="0" parTransId="{BB7F2C61-1E55-4AEA-ADEB-F182A14B7C61}" sibTransId="{ABA8A9AF-B22C-48A4-A01E-BC4336983257}"/>
    <dgm:cxn modelId="{BABDB883-B945-4725-8574-574B8142258A}" type="presOf" srcId="{39073A8F-A27D-4BFE-B216-7B48CE81F64F}" destId="{1D090D14-5F0B-44A1-9DB7-F754121438D2}" srcOrd="0" destOrd="0" presId="urn:microsoft.com/office/officeart/2005/8/layout/lProcess1"/>
    <dgm:cxn modelId="{0962D9A3-519C-4034-A454-F44DE1C61A49}" type="presOf" srcId="{535F4D32-1619-42CF-802D-2D16D785F250}" destId="{CA301E3D-C75A-4D75-9CDE-E90D435676E8}" srcOrd="0" destOrd="0" presId="urn:microsoft.com/office/officeart/2005/8/layout/lProcess1"/>
    <dgm:cxn modelId="{8BDC64A9-354E-4FEE-AE83-87BD697927AC}" srcId="{39073A8F-A27D-4BFE-B216-7B48CE81F64F}" destId="{F41FE2D9-4C77-4157-B21E-36D6792554FC}" srcOrd="3" destOrd="0" parTransId="{DBE14C4D-EA2A-4DCF-8EF7-4E8E87912575}" sibTransId="{738E27CC-02B3-40BB-A457-342669EAF072}"/>
    <dgm:cxn modelId="{70CE39B9-9B68-44F7-8C51-5CB334D57206}" type="presOf" srcId="{63E8F649-F5F2-48CD-8CDD-47C19BCC39C2}" destId="{EA8C790F-B849-4ADA-A1F8-FC466AD60400}" srcOrd="0" destOrd="0" presId="urn:microsoft.com/office/officeart/2005/8/layout/lProcess1"/>
    <dgm:cxn modelId="{6CB84BBC-38E0-425B-BE84-33B43DDF519F}" type="presOf" srcId="{88F81DF0-0EF2-4B6B-A5D5-B102C734149D}" destId="{E1F7A485-664A-428E-AB0B-9BDB06A9DAD7}" srcOrd="0" destOrd="0" presId="urn:microsoft.com/office/officeart/2005/8/layout/lProcess1"/>
    <dgm:cxn modelId="{204FE1D1-C3FB-4B7F-81C2-FD7559C71D2E}" srcId="{23FAB5E8-82E4-477B-ABA7-5140CC592F0A}" destId="{A194662B-D7B7-4EDD-A52E-82373B26C6B6}" srcOrd="0" destOrd="0" parTransId="{54941DF2-93C3-49FD-B11C-81E1E23FDD9A}" sibTransId="{B1191B79-95DF-425F-833D-A01F82ED95AF}"/>
    <dgm:cxn modelId="{CDB905D2-A6E2-41DC-9320-612D0C1E46A9}" type="presOf" srcId="{BB7F2C61-1E55-4AEA-ADEB-F182A14B7C61}" destId="{E516F6C4-E6BD-4665-A41E-9151ECC9C37B}" srcOrd="0" destOrd="0" presId="urn:microsoft.com/office/officeart/2005/8/layout/lProcess1"/>
    <dgm:cxn modelId="{C0A684D5-7354-436E-9178-B9B4004C022E}" type="presOf" srcId="{ADE7787E-6FB0-4344-B034-793DAB0F9466}" destId="{E8E70CE8-F484-44C1-9F17-C3530DBBB106}" srcOrd="0" destOrd="0" presId="urn:microsoft.com/office/officeart/2005/8/layout/lProcess1"/>
    <dgm:cxn modelId="{697621DC-572A-4896-AEB4-B28F2CF91E71}" type="presOf" srcId="{23FAB5E8-82E4-477B-ABA7-5140CC592F0A}" destId="{8F5B2167-9946-452D-935A-A5AF3516F59A}" srcOrd="0" destOrd="0" presId="urn:microsoft.com/office/officeart/2005/8/layout/lProcess1"/>
    <dgm:cxn modelId="{F62685E0-78A4-48B9-802D-5503C6DFE701}" type="presOf" srcId="{F41FE2D9-4C77-4157-B21E-36D6792554FC}" destId="{F1A07C59-50D9-4D88-99B1-F4B5515C1646}" srcOrd="0" destOrd="0" presId="urn:microsoft.com/office/officeart/2005/8/layout/lProcess1"/>
    <dgm:cxn modelId="{52416DEB-1F0E-4377-8BC8-1D96BE954C8E}" srcId="{A194662B-D7B7-4EDD-A52E-82373B26C6B6}" destId="{88F81DF0-0EF2-4B6B-A5D5-B102C734149D}" srcOrd="0" destOrd="0" parTransId="{FCF4021D-3645-4AC2-AFC0-A4D57C5675C8}" sibTransId="{9873A5FC-A48D-4085-9E12-A89C0B1D96A7}"/>
    <dgm:cxn modelId="{2246A6F9-8085-438E-B9CF-0C646C9D3BD7}" srcId="{39073A8F-A27D-4BFE-B216-7B48CE81F64F}" destId="{7F3FFA81-005D-4F26-AE13-E7395ABA1443}" srcOrd="1" destOrd="0" parTransId="{41561DE4-577B-4A7B-BC3D-14B78BE78CB9}" sibTransId="{535F4D32-1619-42CF-802D-2D16D785F250}"/>
    <dgm:cxn modelId="{329C71FA-561D-474C-971F-E3C97382C4BE}" srcId="{39073A8F-A27D-4BFE-B216-7B48CE81F64F}" destId="{63E8F649-F5F2-48CD-8CDD-47C19BCC39C2}" srcOrd="2" destOrd="0" parTransId="{080DF78C-29BC-4EF1-AD1E-A0E757255F5A}" sibTransId="{DAB594E9-D547-4110-83E3-A56E5137B216}"/>
    <dgm:cxn modelId="{F80857CF-4CAC-4940-ABE8-53007FBB2432}" type="presParOf" srcId="{8F5B2167-9946-452D-935A-A5AF3516F59A}" destId="{92C167A5-CA02-4743-9063-E7F58EC2221F}" srcOrd="0" destOrd="0" presId="urn:microsoft.com/office/officeart/2005/8/layout/lProcess1"/>
    <dgm:cxn modelId="{3810DB02-4386-4840-AFBE-18F4346FD9F7}" type="presParOf" srcId="{92C167A5-CA02-4743-9063-E7F58EC2221F}" destId="{4734F49B-65CF-41F0-A715-FAFFEED0F25E}" srcOrd="0" destOrd="0" presId="urn:microsoft.com/office/officeart/2005/8/layout/lProcess1"/>
    <dgm:cxn modelId="{E4AB856A-75E8-44AE-914E-AC55F43F32D8}" type="presParOf" srcId="{92C167A5-CA02-4743-9063-E7F58EC2221F}" destId="{B598AD76-205B-4316-978A-87BB4FD6F1BF}" srcOrd="1" destOrd="0" presId="urn:microsoft.com/office/officeart/2005/8/layout/lProcess1"/>
    <dgm:cxn modelId="{449BD4B9-218E-4BBA-A72A-F7A88072D68F}" type="presParOf" srcId="{92C167A5-CA02-4743-9063-E7F58EC2221F}" destId="{E1F7A485-664A-428E-AB0B-9BDB06A9DAD7}" srcOrd="2" destOrd="0" presId="urn:microsoft.com/office/officeart/2005/8/layout/lProcess1"/>
    <dgm:cxn modelId="{C99BF710-9D09-49E0-997F-83201E8FCA16}" type="presParOf" srcId="{8F5B2167-9946-452D-935A-A5AF3516F59A}" destId="{FD17135B-C27E-48E6-B200-C3A3E665A502}" srcOrd="1" destOrd="0" presId="urn:microsoft.com/office/officeart/2005/8/layout/lProcess1"/>
    <dgm:cxn modelId="{44850082-A86E-4D56-8231-92E43A5530CC}" type="presParOf" srcId="{8F5B2167-9946-452D-935A-A5AF3516F59A}" destId="{137ADC98-442A-4AA9-839F-523FA7CC3CF0}" srcOrd="2" destOrd="0" presId="urn:microsoft.com/office/officeart/2005/8/layout/lProcess1"/>
    <dgm:cxn modelId="{9257EBF4-5619-4886-8695-74A139E28F1D}" type="presParOf" srcId="{137ADC98-442A-4AA9-839F-523FA7CC3CF0}" destId="{1D090D14-5F0B-44A1-9DB7-F754121438D2}" srcOrd="0" destOrd="0" presId="urn:microsoft.com/office/officeart/2005/8/layout/lProcess1"/>
    <dgm:cxn modelId="{6FB7E3B1-B06C-400B-9BE1-500B80CBD3F0}" type="presParOf" srcId="{137ADC98-442A-4AA9-839F-523FA7CC3CF0}" destId="{E516F6C4-E6BD-4665-A41E-9151ECC9C37B}" srcOrd="1" destOrd="0" presId="urn:microsoft.com/office/officeart/2005/8/layout/lProcess1"/>
    <dgm:cxn modelId="{E42A1509-D680-4BE0-BA04-3F99D818F1BB}" type="presParOf" srcId="{137ADC98-442A-4AA9-839F-523FA7CC3CF0}" destId="{E8E70CE8-F484-44C1-9F17-C3530DBBB106}" srcOrd="2" destOrd="0" presId="urn:microsoft.com/office/officeart/2005/8/layout/lProcess1"/>
    <dgm:cxn modelId="{226918C1-B158-42F5-B472-864AD99ABB78}" type="presParOf" srcId="{137ADC98-442A-4AA9-839F-523FA7CC3CF0}" destId="{194B229D-26E7-4286-8E89-F70B49CE2772}" srcOrd="3" destOrd="0" presId="urn:microsoft.com/office/officeart/2005/8/layout/lProcess1"/>
    <dgm:cxn modelId="{880AB069-4413-42B0-90D6-D28B5F5D2219}" type="presParOf" srcId="{137ADC98-442A-4AA9-839F-523FA7CC3CF0}" destId="{F86CD158-1DFD-48CC-ACC8-BCC2B9C0A443}" srcOrd="4" destOrd="0" presId="urn:microsoft.com/office/officeart/2005/8/layout/lProcess1"/>
    <dgm:cxn modelId="{832FB5B1-7900-4A62-BF35-78F43B090923}" type="presParOf" srcId="{137ADC98-442A-4AA9-839F-523FA7CC3CF0}" destId="{CA301E3D-C75A-4D75-9CDE-E90D435676E8}" srcOrd="5" destOrd="0" presId="urn:microsoft.com/office/officeart/2005/8/layout/lProcess1"/>
    <dgm:cxn modelId="{E4D117E4-04E9-419B-BCA6-945872BA5242}" type="presParOf" srcId="{137ADC98-442A-4AA9-839F-523FA7CC3CF0}" destId="{EA8C790F-B849-4ADA-A1F8-FC466AD60400}" srcOrd="6" destOrd="0" presId="urn:microsoft.com/office/officeart/2005/8/layout/lProcess1"/>
    <dgm:cxn modelId="{77176901-063C-4F67-94AE-04415816E842}" type="presParOf" srcId="{137ADC98-442A-4AA9-839F-523FA7CC3CF0}" destId="{57F81F48-13B6-47C7-8F1B-FFC2794D4BF4}" srcOrd="7" destOrd="0" presId="urn:microsoft.com/office/officeart/2005/8/layout/lProcess1"/>
    <dgm:cxn modelId="{79912904-E5FF-4FD7-B2CB-3C59115087B4}" type="presParOf" srcId="{137ADC98-442A-4AA9-839F-523FA7CC3CF0}" destId="{F1A07C59-50D9-4D88-99B1-F4B5515C1646}"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FAB5E8-82E4-477B-ABA7-5140CC592F0A}"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US"/>
        </a:p>
      </dgm:t>
    </dgm:pt>
    <dgm:pt modelId="{A194662B-D7B7-4EDD-A52E-82373B26C6B6}">
      <dgm:prSet phldrT="[Text]" phldr="0"/>
      <dgm:spPr/>
      <dgm:t>
        <a:bodyPr/>
        <a:lstStyle/>
        <a:p>
          <a:pPr rtl="0"/>
          <a:r>
            <a:rPr lang="en-US" b="0" dirty="0">
              <a:latin typeface="Calibri Light" panose="020F0302020204030204"/>
            </a:rPr>
            <a:t>Prior to September 3</a:t>
          </a:r>
          <a:endParaRPr lang="en-US" b="0" dirty="0"/>
        </a:p>
      </dgm:t>
    </dgm:pt>
    <dgm:pt modelId="{54941DF2-93C3-49FD-B11C-81E1E23FDD9A}" type="parTrans" cxnId="{204FE1D1-C3FB-4B7F-81C2-FD7559C71D2E}">
      <dgm:prSet/>
      <dgm:spPr/>
      <dgm:t>
        <a:bodyPr/>
        <a:lstStyle/>
        <a:p>
          <a:endParaRPr lang="en-US"/>
        </a:p>
      </dgm:t>
    </dgm:pt>
    <dgm:pt modelId="{B1191B79-95DF-425F-833D-A01F82ED95AF}" type="sibTrans" cxnId="{204FE1D1-C3FB-4B7F-81C2-FD7559C71D2E}">
      <dgm:prSet/>
      <dgm:spPr/>
      <dgm:t>
        <a:bodyPr/>
        <a:lstStyle/>
        <a:p>
          <a:endParaRPr lang="en-US"/>
        </a:p>
      </dgm:t>
    </dgm:pt>
    <dgm:pt modelId="{80A91D44-3F69-459B-9564-8CB08BA99C32}">
      <dgm:prSet phldrT="[Text]" phldr="0"/>
      <dgm:spPr/>
      <dgm:t>
        <a:bodyPr/>
        <a:lstStyle/>
        <a:p>
          <a:pPr rtl="0"/>
          <a:r>
            <a:rPr lang="en-US" b="0" dirty="0">
              <a:latin typeface="Calibri Light"/>
              <a:cs typeface="Calibri Light"/>
            </a:rPr>
            <a:t>A requestor who prevails in any proceeding </a:t>
          </a:r>
          <a:r>
            <a:rPr lang="en-US" b="1" dirty="0">
              <a:latin typeface="Calibri Light"/>
              <a:cs typeface="Calibri Light"/>
            </a:rPr>
            <a:t>shall </a:t>
          </a:r>
          <a:r>
            <a:rPr lang="en-US" b="0" dirty="0">
              <a:latin typeface="Calibri Light"/>
              <a:cs typeface="Calibri Light"/>
            </a:rPr>
            <a:t>be entitled to a reasonable attorney’s fee. </a:t>
          </a:r>
        </a:p>
      </dgm:t>
    </dgm:pt>
    <dgm:pt modelId="{FD9CCBD8-4AD6-428A-8B64-1FE09CE13088}" type="parTrans" cxnId="{1BC406CD-705C-448C-BF64-1B8C32F1CF42}">
      <dgm:prSet/>
      <dgm:spPr/>
      <dgm:t>
        <a:bodyPr/>
        <a:lstStyle/>
        <a:p>
          <a:endParaRPr lang="en-US"/>
        </a:p>
      </dgm:t>
    </dgm:pt>
    <dgm:pt modelId="{F09E4BD6-4373-4677-B6CD-380DF57CE6C8}" type="sibTrans" cxnId="{1BC406CD-705C-448C-BF64-1B8C32F1CF42}">
      <dgm:prSet/>
      <dgm:spPr/>
      <dgm:t>
        <a:bodyPr/>
        <a:lstStyle/>
        <a:p>
          <a:endParaRPr lang="en-US"/>
        </a:p>
      </dgm:t>
    </dgm:pt>
    <dgm:pt modelId="{A5306B18-7913-4F55-81F5-96AAF68ED5A6}">
      <dgm:prSet phldr="0"/>
      <dgm:spPr/>
      <dgm:t>
        <a:bodyPr/>
        <a:lstStyle/>
        <a:p>
          <a:pPr rtl="0"/>
          <a:r>
            <a:rPr lang="en-US" b="0" i="0" dirty="0">
              <a:latin typeface="Calibri Light"/>
              <a:ea typeface="Calibri"/>
              <a:cs typeface="Calibri"/>
            </a:rPr>
            <a:t>A requestor who prevails in any proceeding </a:t>
          </a:r>
          <a:r>
            <a:rPr lang="en-US" b="1" i="0" dirty="0">
              <a:latin typeface="Calibri Light"/>
              <a:ea typeface="Calibri"/>
              <a:cs typeface="Calibri"/>
            </a:rPr>
            <a:t>may </a:t>
          </a:r>
          <a:r>
            <a:rPr lang="en-US" b="0" i="0" dirty="0">
              <a:latin typeface="Calibri Light"/>
              <a:ea typeface="Calibri"/>
              <a:cs typeface="Calibri"/>
            </a:rPr>
            <a:t>be entitled to a reasonable attorney’s fee. </a:t>
          </a:r>
        </a:p>
      </dgm:t>
    </dgm:pt>
    <dgm:pt modelId="{A68CC49A-4B1B-476A-A406-CFAA5503CAC3}" type="parTrans" cxnId="{5A3FF62E-5DD9-416A-9104-CE90A3417F08}">
      <dgm:prSet/>
      <dgm:spPr/>
    </dgm:pt>
    <dgm:pt modelId="{F48CDED6-A55D-4386-A452-1CDAC6586C92}" type="sibTrans" cxnId="{5A3FF62E-5DD9-416A-9104-CE90A3417F08}">
      <dgm:prSet/>
      <dgm:spPr/>
    </dgm:pt>
    <dgm:pt modelId="{EF015FEA-47A8-4E35-A4DA-DC4C23FD3D7F}">
      <dgm:prSet phldr="0"/>
      <dgm:spPr/>
      <dgm:t>
        <a:bodyPr/>
        <a:lstStyle/>
        <a:p>
          <a:r>
            <a:rPr lang="en-US" b="0" dirty="0">
              <a:latin typeface="Calibri Light" panose="020F0302020204030204"/>
            </a:rPr>
            <a:t>After September 3</a:t>
          </a:r>
          <a:endParaRPr lang="en-US" b="0" dirty="0"/>
        </a:p>
      </dgm:t>
    </dgm:pt>
    <dgm:pt modelId="{A1C61C09-88C1-4A5C-97EF-05E497DC0292}" type="parTrans" cxnId="{23506370-B566-400E-819D-348569B93DAF}">
      <dgm:prSet/>
      <dgm:spPr/>
    </dgm:pt>
    <dgm:pt modelId="{C0501D94-D86E-4D92-8FBC-8665A5311E22}" type="sibTrans" cxnId="{23506370-B566-400E-819D-348569B93DAF}">
      <dgm:prSet/>
      <dgm:spPr/>
    </dgm:pt>
    <dgm:pt modelId="{DD252DDF-0DB9-4957-8CB5-85A8B6C61AD7}">
      <dgm:prSet phldr="0"/>
      <dgm:spPr/>
      <dgm:t>
        <a:bodyPr/>
        <a:lstStyle/>
        <a:p>
          <a:pPr rtl="0"/>
          <a:r>
            <a:rPr lang="en-US" b="0" i="0" dirty="0">
              <a:latin typeface="Calibri Light"/>
              <a:cs typeface="Calibri"/>
            </a:rPr>
            <a:t>If the public agency has been determined to have unreasonably denied access, acted in bad faith, or knowingly and willfully violated OPRA then the court or GRC shall award a reasonable attorney’s fee.</a:t>
          </a:r>
        </a:p>
      </dgm:t>
    </dgm:pt>
    <dgm:pt modelId="{F2EE6331-C3F1-429C-A583-E2524DE85C67}" type="parTrans" cxnId="{23DB7EB9-7105-4F41-B359-24F71879679C}">
      <dgm:prSet/>
      <dgm:spPr/>
    </dgm:pt>
    <dgm:pt modelId="{57F0DBAE-147C-4F3E-A7D0-AC7CE658DE93}" type="sibTrans" cxnId="{23DB7EB9-7105-4F41-B359-24F71879679C}">
      <dgm:prSet/>
      <dgm:spPr/>
    </dgm:pt>
    <dgm:pt modelId="{8F5B2167-9946-452D-935A-A5AF3516F59A}" type="pres">
      <dgm:prSet presAssocID="{23FAB5E8-82E4-477B-ABA7-5140CC592F0A}" presName="Name0" presStyleCnt="0">
        <dgm:presLayoutVars>
          <dgm:dir/>
          <dgm:animLvl val="lvl"/>
          <dgm:resizeHandles val="exact"/>
        </dgm:presLayoutVars>
      </dgm:prSet>
      <dgm:spPr/>
    </dgm:pt>
    <dgm:pt modelId="{92C167A5-CA02-4743-9063-E7F58EC2221F}" type="pres">
      <dgm:prSet presAssocID="{A194662B-D7B7-4EDD-A52E-82373B26C6B6}" presName="vertFlow" presStyleCnt="0"/>
      <dgm:spPr/>
    </dgm:pt>
    <dgm:pt modelId="{4734F49B-65CF-41F0-A715-FAFFEED0F25E}" type="pres">
      <dgm:prSet presAssocID="{A194662B-D7B7-4EDD-A52E-82373B26C6B6}" presName="header" presStyleLbl="node1" presStyleIdx="0" presStyleCnt="2"/>
      <dgm:spPr/>
    </dgm:pt>
    <dgm:pt modelId="{55425839-6FE3-49CA-BB53-AA277A637498}" type="pres">
      <dgm:prSet presAssocID="{FD9CCBD8-4AD6-428A-8B64-1FE09CE13088}" presName="parTrans" presStyleLbl="sibTrans2D1" presStyleIdx="0" presStyleCnt="3"/>
      <dgm:spPr/>
    </dgm:pt>
    <dgm:pt modelId="{10A3A9B4-C232-4F55-960C-192C6DD5F003}" type="pres">
      <dgm:prSet presAssocID="{80A91D44-3F69-459B-9564-8CB08BA99C32}" presName="child" presStyleLbl="alignAccFollowNode1" presStyleIdx="0" presStyleCnt="3">
        <dgm:presLayoutVars>
          <dgm:chMax val="0"/>
          <dgm:bulletEnabled val="1"/>
        </dgm:presLayoutVars>
      </dgm:prSet>
      <dgm:spPr/>
    </dgm:pt>
    <dgm:pt modelId="{D5B7BF7C-F76F-4800-B88B-F0ADBFD67DF3}" type="pres">
      <dgm:prSet presAssocID="{A194662B-D7B7-4EDD-A52E-82373B26C6B6}" presName="hSp" presStyleCnt="0"/>
      <dgm:spPr/>
    </dgm:pt>
    <dgm:pt modelId="{C6D05B9B-D06E-4E92-BC11-A4C079C383C2}" type="pres">
      <dgm:prSet presAssocID="{EF015FEA-47A8-4E35-A4DA-DC4C23FD3D7F}" presName="vertFlow" presStyleCnt="0"/>
      <dgm:spPr/>
    </dgm:pt>
    <dgm:pt modelId="{A9A31BAA-E57C-4A7F-9467-498883593155}" type="pres">
      <dgm:prSet presAssocID="{EF015FEA-47A8-4E35-A4DA-DC4C23FD3D7F}" presName="header" presStyleLbl="node1" presStyleIdx="1" presStyleCnt="2"/>
      <dgm:spPr/>
    </dgm:pt>
    <dgm:pt modelId="{228F3601-D97E-45A4-B0F3-317ACE458CC1}" type="pres">
      <dgm:prSet presAssocID="{A68CC49A-4B1B-476A-A406-CFAA5503CAC3}" presName="parTrans" presStyleLbl="sibTrans2D1" presStyleIdx="1" presStyleCnt="3"/>
      <dgm:spPr/>
    </dgm:pt>
    <dgm:pt modelId="{3A24821C-F4A6-4B54-BE4E-C88BC620C49F}" type="pres">
      <dgm:prSet presAssocID="{A5306B18-7913-4F55-81F5-96AAF68ED5A6}" presName="child" presStyleLbl="alignAccFollowNode1" presStyleIdx="1" presStyleCnt="3">
        <dgm:presLayoutVars>
          <dgm:chMax val="0"/>
          <dgm:bulletEnabled val="1"/>
        </dgm:presLayoutVars>
      </dgm:prSet>
      <dgm:spPr/>
    </dgm:pt>
    <dgm:pt modelId="{AA4CCFE5-3F26-4D89-8F2D-B5197E8A9B85}" type="pres">
      <dgm:prSet presAssocID="{F48CDED6-A55D-4386-A452-1CDAC6586C92}" presName="sibTrans" presStyleLbl="sibTrans2D1" presStyleIdx="2" presStyleCnt="3"/>
      <dgm:spPr/>
    </dgm:pt>
    <dgm:pt modelId="{B2F41924-5050-4E83-99C7-D991C390D4CA}" type="pres">
      <dgm:prSet presAssocID="{DD252DDF-0DB9-4957-8CB5-85A8B6C61AD7}" presName="child" presStyleLbl="alignAccFollowNode1" presStyleIdx="2" presStyleCnt="3">
        <dgm:presLayoutVars>
          <dgm:chMax val="0"/>
          <dgm:bulletEnabled val="1"/>
        </dgm:presLayoutVars>
      </dgm:prSet>
      <dgm:spPr/>
    </dgm:pt>
  </dgm:ptLst>
  <dgm:cxnLst>
    <dgm:cxn modelId="{5A3FF62E-5DD9-416A-9104-CE90A3417F08}" srcId="{EF015FEA-47A8-4E35-A4DA-DC4C23FD3D7F}" destId="{A5306B18-7913-4F55-81F5-96AAF68ED5A6}" srcOrd="0" destOrd="0" parTransId="{A68CC49A-4B1B-476A-A406-CFAA5503CAC3}" sibTransId="{F48CDED6-A55D-4386-A452-1CDAC6586C92}"/>
    <dgm:cxn modelId="{F7E73F33-9B1D-46DB-A323-3AA59583DCA4}" type="presOf" srcId="{EF015FEA-47A8-4E35-A4DA-DC4C23FD3D7F}" destId="{A9A31BAA-E57C-4A7F-9467-498883593155}" srcOrd="0" destOrd="0" presId="urn:microsoft.com/office/officeart/2005/8/layout/lProcess1"/>
    <dgm:cxn modelId="{23506370-B566-400E-819D-348569B93DAF}" srcId="{23FAB5E8-82E4-477B-ABA7-5140CC592F0A}" destId="{EF015FEA-47A8-4E35-A4DA-DC4C23FD3D7F}" srcOrd="1" destOrd="0" parTransId="{A1C61C09-88C1-4A5C-97EF-05E497DC0292}" sibTransId="{C0501D94-D86E-4D92-8FBC-8665A5311E22}"/>
    <dgm:cxn modelId="{A54A8855-C681-4DE8-A7EB-3EFDA013E2E6}" type="presOf" srcId="{A194662B-D7B7-4EDD-A52E-82373B26C6B6}" destId="{4734F49B-65CF-41F0-A715-FAFFEED0F25E}" srcOrd="0" destOrd="0" presId="urn:microsoft.com/office/officeart/2005/8/layout/lProcess1"/>
    <dgm:cxn modelId="{5F5CEE75-506D-41F2-B661-36B6DC73A482}" type="presOf" srcId="{F48CDED6-A55D-4386-A452-1CDAC6586C92}" destId="{AA4CCFE5-3F26-4D89-8F2D-B5197E8A9B85}" srcOrd="0" destOrd="0" presId="urn:microsoft.com/office/officeart/2005/8/layout/lProcess1"/>
    <dgm:cxn modelId="{AB3D3383-F7DA-47C8-B5CF-148DAF443080}" type="presOf" srcId="{A68CC49A-4B1B-476A-A406-CFAA5503CAC3}" destId="{228F3601-D97E-45A4-B0F3-317ACE458CC1}" srcOrd="0" destOrd="0" presId="urn:microsoft.com/office/officeart/2005/8/layout/lProcess1"/>
    <dgm:cxn modelId="{2C90F7B3-309A-4175-82C6-72931669934E}" type="presOf" srcId="{80A91D44-3F69-459B-9564-8CB08BA99C32}" destId="{10A3A9B4-C232-4F55-960C-192C6DD5F003}" srcOrd="0" destOrd="0" presId="urn:microsoft.com/office/officeart/2005/8/layout/lProcess1"/>
    <dgm:cxn modelId="{23DB7EB9-7105-4F41-B359-24F71879679C}" srcId="{EF015FEA-47A8-4E35-A4DA-DC4C23FD3D7F}" destId="{DD252DDF-0DB9-4957-8CB5-85A8B6C61AD7}" srcOrd="1" destOrd="0" parTransId="{F2EE6331-C3F1-429C-A583-E2524DE85C67}" sibTransId="{57F0DBAE-147C-4F3E-A7D0-AC7CE658DE93}"/>
    <dgm:cxn modelId="{0F773EC2-EC2E-43B4-9F49-D63C16CAB6CF}" type="presOf" srcId="{FD9CCBD8-4AD6-428A-8B64-1FE09CE13088}" destId="{55425839-6FE3-49CA-BB53-AA277A637498}" srcOrd="0" destOrd="0" presId="urn:microsoft.com/office/officeart/2005/8/layout/lProcess1"/>
    <dgm:cxn modelId="{1BC406CD-705C-448C-BF64-1B8C32F1CF42}" srcId="{A194662B-D7B7-4EDD-A52E-82373B26C6B6}" destId="{80A91D44-3F69-459B-9564-8CB08BA99C32}" srcOrd="0" destOrd="0" parTransId="{FD9CCBD8-4AD6-428A-8B64-1FE09CE13088}" sibTransId="{F09E4BD6-4373-4677-B6CD-380DF57CE6C8}"/>
    <dgm:cxn modelId="{204FE1D1-C3FB-4B7F-81C2-FD7559C71D2E}" srcId="{23FAB5E8-82E4-477B-ABA7-5140CC592F0A}" destId="{A194662B-D7B7-4EDD-A52E-82373B26C6B6}" srcOrd="0" destOrd="0" parTransId="{54941DF2-93C3-49FD-B11C-81E1E23FDD9A}" sibTransId="{B1191B79-95DF-425F-833D-A01F82ED95AF}"/>
    <dgm:cxn modelId="{1DDE9AD9-266C-490B-9950-CD32B6D61BEE}" type="presOf" srcId="{DD252DDF-0DB9-4957-8CB5-85A8B6C61AD7}" destId="{B2F41924-5050-4E83-99C7-D991C390D4CA}" srcOrd="0" destOrd="0" presId="urn:microsoft.com/office/officeart/2005/8/layout/lProcess1"/>
    <dgm:cxn modelId="{697621DC-572A-4896-AEB4-B28F2CF91E71}" type="presOf" srcId="{23FAB5E8-82E4-477B-ABA7-5140CC592F0A}" destId="{8F5B2167-9946-452D-935A-A5AF3516F59A}" srcOrd="0" destOrd="0" presId="urn:microsoft.com/office/officeart/2005/8/layout/lProcess1"/>
    <dgm:cxn modelId="{3C120FF2-2790-48DF-BA51-E92468DD8AB8}" type="presOf" srcId="{A5306B18-7913-4F55-81F5-96AAF68ED5A6}" destId="{3A24821C-F4A6-4B54-BE4E-C88BC620C49F}" srcOrd="0" destOrd="0" presId="urn:microsoft.com/office/officeart/2005/8/layout/lProcess1"/>
    <dgm:cxn modelId="{B5526981-246A-4385-B774-A03FF2679808}" type="presParOf" srcId="{8F5B2167-9946-452D-935A-A5AF3516F59A}" destId="{92C167A5-CA02-4743-9063-E7F58EC2221F}" srcOrd="0" destOrd="0" presId="urn:microsoft.com/office/officeart/2005/8/layout/lProcess1"/>
    <dgm:cxn modelId="{8DCF3F17-F360-4B58-B23F-9835281BD5F0}" type="presParOf" srcId="{92C167A5-CA02-4743-9063-E7F58EC2221F}" destId="{4734F49B-65CF-41F0-A715-FAFFEED0F25E}" srcOrd="0" destOrd="0" presId="urn:microsoft.com/office/officeart/2005/8/layout/lProcess1"/>
    <dgm:cxn modelId="{A1AA5FB0-19DC-4ADC-8066-360478B3BB7D}" type="presParOf" srcId="{92C167A5-CA02-4743-9063-E7F58EC2221F}" destId="{55425839-6FE3-49CA-BB53-AA277A637498}" srcOrd="1" destOrd="0" presId="urn:microsoft.com/office/officeart/2005/8/layout/lProcess1"/>
    <dgm:cxn modelId="{3C3F5D63-AD50-405A-B225-30252BBC2FE3}" type="presParOf" srcId="{92C167A5-CA02-4743-9063-E7F58EC2221F}" destId="{10A3A9B4-C232-4F55-960C-192C6DD5F003}" srcOrd="2" destOrd="0" presId="urn:microsoft.com/office/officeart/2005/8/layout/lProcess1"/>
    <dgm:cxn modelId="{C95DEC91-2212-4A87-9286-EEE0D59D7CE8}" type="presParOf" srcId="{8F5B2167-9946-452D-935A-A5AF3516F59A}" destId="{D5B7BF7C-F76F-4800-B88B-F0ADBFD67DF3}" srcOrd="1" destOrd="0" presId="urn:microsoft.com/office/officeart/2005/8/layout/lProcess1"/>
    <dgm:cxn modelId="{B3C0FD05-6925-4D76-A4B3-2ED901293A9A}" type="presParOf" srcId="{8F5B2167-9946-452D-935A-A5AF3516F59A}" destId="{C6D05B9B-D06E-4E92-BC11-A4C079C383C2}" srcOrd="2" destOrd="0" presId="urn:microsoft.com/office/officeart/2005/8/layout/lProcess1"/>
    <dgm:cxn modelId="{134C3C4A-264C-4C64-981D-4C4ED0DCC989}" type="presParOf" srcId="{C6D05B9B-D06E-4E92-BC11-A4C079C383C2}" destId="{A9A31BAA-E57C-4A7F-9467-498883593155}" srcOrd="0" destOrd="0" presId="urn:microsoft.com/office/officeart/2005/8/layout/lProcess1"/>
    <dgm:cxn modelId="{33DD1341-C62C-4E8F-9E92-A28705ABE20F}" type="presParOf" srcId="{C6D05B9B-D06E-4E92-BC11-A4C079C383C2}" destId="{228F3601-D97E-45A4-B0F3-317ACE458CC1}" srcOrd="1" destOrd="0" presId="urn:microsoft.com/office/officeart/2005/8/layout/lProcess1"/>
    <dgm:cxn modelId="{58651D65-6904-4680-9A22-68C7C9764A2A}" type="presParOf" srcId="{C6D05B9B-D06E-4E92-BC11-A4C079C383C2}" destId="{3A24821C-F4A6-4B54-BE4E-C88BC620C49F}" srcOrd="2" destOrd="0" presId="urn:microsoft.com/office/officeart/2005/8/layout/lProcess1"/>
    <dgm:cxn modelId="{72FDB556-9FD4-42AD-87B3-EB6C1964950D}" type="presParOf" srcId="{C6D05B9B-D06E-4E92-BC11-A4C079C383C2}" destId="{AA4CCFE5-3F26-4D89-8F2D-B5197E8A9B85}" srcOrd="3" destOrd="0" presId="urn:microsoft.com/office/officeart/2005/8/layout/lProcess1"/>
    <dgm:cxn modelId="{630B5749-92C0-4252-B752-90B33B4B0189}" type="presParOf" srcId="{C6D05B9B-D06E-4E92-BC11-A4C079C383C2}" destId="{B2F41924-5050-4E83-99C7-D991C390D4C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F49B-65CF-41F0-A715-FAFFEED0F25E}">
      <dsp:nvSpPr>
        <dsp:cNvPr id="0" name=""/>
        <dsp:cNvSpPr/>
      </dsp:nvSpPr>
      <dsp:spPr>
        <a:xfrm>
          <a:off x="511913" y="3012"/>
          <a:ext cx="7014406" cy="175360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rtl="0">
            <a:lnSpc>
              <a:spcPct val="90000"/>
            </a:lnSpc>
            <a:spcBef>
              <a:spcPct val="0"/>
            </a:spcBef>
            <a:spcAft>
              <a:spcPct val="35000"/>
            </a:spcAft>
            <a:buNone/>
          </a:pPr>
          <a:r>
            <a:rPr lang="en-US" sz="6300" kern="1200" dirty="0">
              <a:latin typeface="Calibri Light" panose="020F0302020204030204"/>
            </a:rPr>
            <a:t>Prior to September 3</a:t>
          </a:r>
          <a:endParaRPr lang="en-US" sz="6300" kern="1200" dirty="0"/>
        </a:p>
      </dsp:txBody>
      <dsp:txXfrm>
        <a:off x="563274" y="54373"/>
        <a:ext cx="6911684" cy="1650879"/>
      </dsp:txXfrm>
    </dsp:sp>
    <dsp:sp modelId="{55425839-6FE3-49CA-BB53-AA277A637498}">
      <dsp:nvSpPr>
        <dsp:cNvPr id="0" name=""/>
        <dsp:cNvSpPr/>
      </dsp:nvSpPr>
      <dsp:spPr>
        <a:xfrm rot="5400000">
          <a:off x="3865676" y="1910054"/>
          <a:ext cx="306880" cy="30688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A3A9B4-C232-4F55-960C-192C6DD5F003}">
      <dsp:nvSpPr>
        <dsp:cNvPr id="0" name=""/>
        <dsp:cNvSpPr/>
      </dsp:nvSpPr>
      <dsp:spPr>
        <a:xfrm>
          <a:off x="511913" y="2370374"/>
          <a:ext cx="7014406" cy="175360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Light" panose="020F0302020204030204"/>
            </a:rPr>
            <a:t>Test</a:t>
          </a:r>
          <a:r>
            <a:rPr lang="en-US" sz="1900" kern="1200" dirty="0">
              <a:latin typeface="Calibri Light" panose="020F0302020204030204"/>
            </a:rPr>
            <a:t>: </a:t>
          </a:r>
          <a:r>
            <a:rPr lang="en-US" sz="1900" kern="1200" dirty="0">
              <a:latin typeface="Calibri Light"/>
              <a:ea typeface="Calibri Light"/>
              <a:cs typeface="Calibri Light"/>
            </a:rPr>
            <a:t>agency must protect </a:t>
          </a:r>
          <a:r>
            <a:rPr lang="en-US" sz="1900" kern="1200" dirty="0">
              <a:latin typeface="Aptos"/>
              <a:ea typeface="Calibri Light"/>
              <a:cs typeface="Calibri Light"/>
            </a:rPr>
            <a:t>a citizen's personal information with which it has been entrusted, when disclosure thereof would violate</a:t>
          </a:r>
          <a:r>
            <a:rPr lang="en-US" sz="1900" kern="1200" dirty="0">
              <a:latin typeface="Aptos"/>
            </a:rPr>
            <a:t> the citizen's reasonable expectation of privacy</a:t>
          </a:r>
        </a:p>
      </dsp:txBody>
      <dsp:txXfrm>
        <a:off x="563274" y="2421735"/>
        <a:ext cx="6911684" cy="1650879"/>
      </dsp:txXfrm>
    </dsp:sp>
    <dsp:sp modelId="{3CA41B88-628E-4E97-8615-648C41211780}">
      <dsp:nvSpPr>
        <dsp:cNvPr id="0" name=""/>
        <dsp:cNvSpPr/>
      </dsp:nvSpPr>
      <dsp:spPr>
        <a:xfrm rot="5400000">
          <a:off x="3865676" y="4277416"/>
          <a:ext cx="306880" cy="30688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7DDC57-09A7-4E0D-8B0A-12453E8EAADD}">
      <dsp:nvSpPr>
        <dsp:cNvPr id="0" name=""/>
        <dsp:cNvSpPr/>
      </dsp:nvSpPr>
      <dsp:spPr>
        <a:xfrm>
          <a:off x="511913" y="4737736"/>
          <a:ext cx="7014406" cy="175360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Light" panose="020F0302020204030204"/>
            </a:rPr>
            <a:t>Enumerated</a:t>
          </a:r>
          <a:r>
            <a:rPr lang="en-US" sz="1900" kern="1200" dirty="0">
              <a:latin typeface="Calibri Light" panose="020F0302020204030204"/>
            </a:rPr>
            <a:t>: SSNs, credit card numbers, much of personnel records, communications with the Legislature</a:t>
          </a:r>
          <a:endParaRPr lang="en-US" sz="1900" kern="1200" dirty="0"/>
        </a:p>
      </dsp:txBody>
      <dsp:txXfrm>
        <a:off x="563274" y="4789097"/>
        <a:ext cx="6911684" cy="1650879"/>
      </dsp:txXfrm>
    </dsp:sp>
    <dsp:sp modelId="{D52EF848-B755-4D1C-A680-574699FB2B1A}">
      <dsp:nvSpPr>
        <dsp:cNvPr id="0" name=""/>
        <dsp:cNvSpPr/>
      </dsp:nvSpPr>
      <dsp:spPr>
        <a:xfrm>
          <a:off x="8508336" y="3012"/>
          <a:ext cx="7014406" cy="175360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rtl="0">
            <a:lnSpc>
              <a:spcPct val="90000"/>
            </a:lnSpc>
            <a:spcBef>
              <a:spcPct val="0"/>
            </a:spcBef>
            <a:spcAft>
              <a:spcPct val="35000"/>
            </a:spcAft>
            <a:buNone/>
          </a:pPr>
          <a:r>
            <a:rPr lang="en-US" sz="6300" kern="1200" dirty="0">
              <a:latin typeface="Calibri Light" panose="020F0302020204030204"/>
            </a:rPr>
            <a:t>After September 3</a:t>
          </a:r>
          <a:endParaRPr lang="en-US" sz="6300" kern="1200" dirty="0"/>
        </a:p>
      </dsp:txBody>
      <dsp:txXfrm>
        <a:off x="8559697" y="54373"/>
        <a:ext cx="6911684" cy="1650879"/>
      </dsp:txXfrm>
    </dsp:sp>
    <dsp:sp modelId="{114EDF03-07C8-4D4D-A287-FB1550BB9A58}">
      <dsp:nvSpPr>
        <dsp:cNvPr id="0" name=""/>
        <dsp:cNvSpPr/>
      </dsp:nvSpPr>
      <dsp:spPr>
        <a:xfrm rot="5400000">
          <a:off x="11862100" y="1910054"/>
          <a:ext cx="306880" cy="30688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24821C-F4A6-4B54-BE4E-C88BC620C49F}">
      <dsp:nvSpPr>
        <dsp:cNvPr id="0" name=""/>
        <dsp:cNvSpPr/>
      </dsp:nvSpPr>
      <dsp:spPr>
        <a:xfrm>
          <a:off x="8508336" y="2370374"/>
          <a:ext cx="7014406" cy="175360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a:ea typeface="Calibri"/>
              <a:cs typeface="Calibri"/>
            </a:rPr>
            <a:t>Test</a:t>
          </a:r>
          <a:r>
            <a:rPr lang="en-US" sz="1900" kern="1200" dirty="0">
              <a:latin typeface="Calibri"/>
              <a:ea typeface="Calibri"/>
              <a:cs typeface="Calibri"/>
            </a:rPr>
            <a:t>: </a:t>
          </a:r>
          <a:r>
            <a:rPr lang="en-US" sz="1900" kern="1200" dirty="0">
              <a:latin typeface="Calibri Light"/>
              <a:ea typeface="Calibri"/>
              <a:cs typeface="Calibri"/>
            </a:rPr>
            <a:t>agency must protect a citizen's personal information with which it has been entrusted,</a:t>
          </a:r>
          <a:r>
            <a:rPr lang="en-US" sz="1900" i="1" kern="1200" dirty="0">
              <a:latin typeface="Calibri Light"/>
              <a:ea typeface="Calibri"/>
              <a:cs typeface="Calibri"/>
            </a:rPr>
            <a:t> or information that might reasonably lead to disclosure of personal information</a:t>
          </a:r>
          <a:r>
            <a:rPr lang="en-US" sz="1900" kern="1200" dirty="0">
              <a:latin typeface="Calibri Light"/>
              <a:ea typeface="Calibri"/>
              <a:cs typeface="Calibri"/>
            </a:rPr>
            <a:t>, when disclosure thereof would violate the citizen's reasonable expectation of privacy, </a:t>
          </a:r>
          <a:r>
            <a:rPr lang="en-US" sz="1900" i="1" kern="1200" dirty="0">
              <a:latin typeface="Calibri Light"/>
              <a:ea typeface="Calibri"/>
              <a:cs typeface="Calibri"/>
            </a:rPr>
            <a:t>or when the agency believes that disclosure may result in harassment, unwanted solicitation, identity theft, or opportunities for criminal acts</a:t>
          </a:r>
        </a:p>
      </dsp:txBody>
      <dsp:txXfrm>
        <a:off x="8559697" y="2421735"/>
        <a:ext cx="6911684" cy="1650879"/>
      </dsp:txXfrm>
    </dsp:sp>
    <dsp:sp modelId="{3B76A2B4-9A55-43A7-96C2-97DD001134E6}">
      <dsp:nvSpPr>
        <dsp:cNvPr id="0" name=""/>
        <dsp:cNvSpPr/>
      </dsp:nvSpPr>
      <dsp:spPr>
        <a:xfrm rot="5400000">
          <a:off x="11862100" y="4277416"/>
          <a:ext cx="306880" cy="30688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C90D01-DF47-43C4-A694-A3C79B49715C}">
      <dsp:nvSpPr>
        <dsp:cNvPr id="0" name=""/>
        <dsp:cNvSpPr/>
      </dsp:nvSpPr>
      <dsp:spPr>
        <a:xfrm>
          <a:off x="8508336" y="4737736"/>
          <a:ext cx="7014406" cy="175360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alibri Light" panose="020F0302020204030204"/>
            </a:rPr>
            <a:t>Enumerated</a:t>
          </a:r>
          <a:r>
            <a:rPr lang="en-US" sz="1900" kern="1200" dirty="0">
              <a:latin typeface="Calibri Light" panose="020F0302020204030204"/>
            </a:rPr>
            <a:t>:</a:t>
          </a:r>
          <a:r>
            <a:rPr lang="en-US" sz="1900" b="0" kern="1200" dirty="0">
              <a:latin typeface="Calibri Light" panose="020F0302020204030204"/>
            </a:rPr>
            <a:t> </a:t>
          </a:r>
          <a:r>
            <a:rPr lang="en-US" sz="1900" b="0" kern="1200" dirty="0">
              <a:latin typeface="Calibri Light"/>
              <a:ea typeface="Calibri Light"/>
              <a:cs typeface="Calibri Light"/>
            </a:rPr>
            <a:t>debit card numbers, bank account information, month and day of birth, personal email address required for government applications, services, or programs; PII disclosed on domestic animal permits; PII provided for the purpose of receiving notifications</a:t>
          </a:r>
        </a:p>
      </dsp:txBody>
      <dsp:txXfrm>
        <a:off x="8559697" y="4789097"/>
        <a:ext cx="6911684" cy="165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262C9-026B-4581-A036-8914E64D61A4}">
      <dsp:nvSpPr>
        <dsp:cNvPr id="0" name=""/>
        <dsp:cNvSpPr/>
      </dsp:nvSpPr>
      <dsp:spPr>
        <a:xfrm>
          <a:off x="12372" y="1132454"/>
          <a:ext cx="7178834" cy="179470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rtl="0">
            <a:lnSpc>
              <a:spcPct val="90000"/>
            </a:lnSpc>
            <a:spcBef>
              <a:spcPct val="0"/>
            </a:spcBef>
            <a:spcAft>
              <a:spcPct val="35000"/>
            </a:spcAft>
            <a:buNone/>
          </a:pPr>
          <a:r>
            <a:rPr lang="en-US" sz="6400" kern="1200" dirty="0">
              <a:latin typeface="Calibri Light" panose="020F0302020204030204"/>
            </a:rPr>
            <a:t>Prior to September 3</a:t>
          </a:r>
          <a:endParaRPr lang="en-US" sz="6400" kern="1200" dirty="0"/>
        </a:p>
      </dsp:txBody>
      <dsp:txXfrm>
        <a:off x="64937" y="1185019"/>
        <a:ext cx="7073704" cy="1689578"/>
      </dsp:txXfrm>
    </dsp:sp>
    <dsp:sp modelId="{F5E8381B-1612-462D-AB69-E9C8BC88957C}">
      <dsp:nvSpPr>
        <dsp:cNvPr id="0" name=""/>
        <dsp:cNvSpPr/>
      </dsp:nvSpPr>
      <dsp:spPr>
        <a:xfrm rot="5400000">
          <a:off x="3444753" y="3084200"/>
          <a:ext cx="314074" cy="314074"/>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1AF148-1FFF-4DC9-A59E-B3F99E6C429C}">
      <dsp:nvSpPr>
        <dsp:cNvPr id="0" name=""/>
        <dsp:cNvSpPr/>
      </dsp:nvSpPr>
      <dsp:spPr>
        <a:xfrm>
          <a:off x="12372" y="3555311"/>
          <a:ext cx="7178834" cy="1794708"/>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Light" panose="020F0302020204030204"/>
            </a:rPr>
            <a:t>OPRA required disclosure of communication between government officials unless otherwise exempt.</a:t>
          </a:r>
          <a:endParaRPr lang="en-US" sz="1900" kern="1200" dirty="0"/>
        </a:p>
      </dsp:txBody>
      <dsp:txXfrm>
        <a:off x="64937" y="3607876"/>
        <a:ext cx="7073704" cy="1689578"/>
      </dsp:txXfrm>
    </dsp:sp>
    <dsp:sp modelId="{81394209-901A-497B-B052-9A83475B77BC}">
      <dsp:nvSpPr>
        <dsp:cNvPr id="0" name=""/>
        <dsp:cNvSpPr/>
      </dsp:nvSpPr>
      <dsp:spPr>
        <a:xfrm>
          <a:off x="8196244" y="1132454"/>
          <a:ext cx="7178834" cy="179470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rtl="0">
            <a:lnSpc>
              <a:spcPct val="90000"/>
            </a:lnSpc>
            <a:spcBef>
              <a:spcPct val="0"/>
            </a:spcBef>
            <a:spcAft>
              <a:spcPct val="35000"/>
            </a:spcAft>
            <a:buNone/>
          </a:pPr>
          <a:r>
            <a:rPr lang="en-US" sz="6400" kern="1200" dirty="0">
              <a:latin typeface="Calibri Light" panose="020F0302020204030204"/>
            </a:rPr>
            <a:t>After September 3</a:t>
          </a:r>
          <a:endParaRPr lang="en-US" sz="6400" kern="1200" dirty="0"/>
        </a:p>
      </dsp:txBody>
      <dsp:txXfrm>
        <a:off x="8248809" y="1185019"/>
        <a:ext cx="7073704" cy="1689578"/>
      </dsp:txXfrm>
    </dsp:sp>
    <dsp:sp modelId="{B1F84511-75DE-4390-8B6D-A7531E1C9D67}">
      <dsp:nvSpPr>
        <dsp:cNvPr id="0" name=""/>
        <dsp:cNvSpPr/>
      </dsp:nvSpPr>
      <dsp:spPr>
        <a:xfrm rot="5400000">
          <a:off x="11628624" y="3084200"/>
          <a:ext cx="314074" cy="314074"/>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60443-9055-48CC-B6E3-7F0B7DA27CC0}">
      <dsp:nvSpPr>
        <dsp:cNvPr id="0" name=""/>
        <dsp:cNvSpPr/>
      </dsp:nvSpPr>
      <dsp:spPr>
        <a:xfrm>
          <a:off x="8196244" y="3555311"/>
          <a:ext cx="7178834" cy="1794708"/>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0" lvl="0" indent="0" algn="l" defTabSz="844550" rtl="0">
            <a:lnSpc>
              <a:spcPct val="90000"/>
            </a:lnSpc>
            <a:spcBef>
              <a:spcPct val="0"/>
            </a:spcBef>
            <a:spcAft>
              <a:spcPct val="35000"/>
            </a:spcAft>
            <a:buNone/>
          </a:pPr>
          <a:r>
            <a:rPr lang="en-US" sz="1900" kern="1200" dirty="0">
              <a:latin typeface="Calibri Light" panose="020F0302020204030204"/>
            </a:rPr>
            <a:t>OPRA exempts a request including for mail, email, text messages, correspondence, or social media postings and messages, if the request </a:t>
          </a:r>
        </a:p>
        <a:p>
          <a:pPr marL="114300" lvl="1" indent="-114300" algn="l" defTabSz="666750" rtl="0">
            <a:lnSpc>
              <a:spcPct val="90000"/>
            </a:lnSpc>
            <a:spcBef>
              <a:spcPct val="0"/>
            </a:spcBef>
            <a:spcAft>
              <a:spcPct val="15000"/>
            </a:spcAft>
            <a:buChar char="•"/>
          </a:pPr>
          <a:r>
            <a:rPr lang="en-US" sz="1500" kern="1200" dirty="0">
              <a:latin typeface="Calibri Light" panose="020F0302020204030204"/>
            </a:rPr>
            <a:t>(1) does not identify a specific job title or accounts to be searched, a specific subject matter, and is not confined to a reasonable time period or </a:t>
          </a:r>
        </a:p>
        <a:p>
          <a:pPr marL="114300" lvl="1" indent="-114300" algn="l" defTabSz="666750">
            <a:lnSpc>
              <a:spcPct val="90000"/>
            </a:lnSpc>
            <a:spcBef>
              <a:spcPct val="0"/>
            </a:spcBef>
            <a:spcAft>
              <a:spcPct val="15000"/>
            </a:spcAft>
            <a:buChar char="•"/>
          </a:pPr>
          <a:r>
            <a:rPr lang="en-US" sz="1500" kern="1200" dirty="0">
              <a:latin typeface="Calibri Light" panose="020F0302020204030204"/>
            </a:rPr>
            <a:t>(2) if the request would require research and collection of information and the creation of a new government record setting forth the researched information</a:t>
          </a:r>
          <a:endParaRPr lang="en-US" sz="1500" kern="1200" dirty="0"/>
        </a:p>
      </dsp:txBody>
      <dsp:txXfrm>
        <a:off x="8248809" y="3607876"/>
        <a:ext cx="7073704" cy="1689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42133-D1D7-46EF-98C8-4A184AC6A90E}">
      <dsp:nvSpPr>
        <dsp:cNvPr id="0" name=""/>
        <dsp:cNvSpPr/>
      </dsp:nvSpPr>
      <dsp:spPr>
        <a:xfrm>
          <a:off x="6758" y="745052"/>
          <a:ext cx="4819652" cy="120491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rtl="0">
            <a:lnSpc>
              <a:spcPct val="90000"/>
            </a:lnSpc>
            <a:spcBef>
              <a:spcPct val="0"/>
            </a:spcBef>
            <a:spcAft>
              <a:spcPct val="35000"/>
            </a:spcAft>
            <a:buNone/>
          </a:pPr>
          <a:r>
            <a:rPr lang="en-US" sz="4300" kern="1200" dirty="0">
              <a:latin typeface="Calibri Light" panose="020F0302020204030204"/>
            </a:rPr>
            <a:t>Prior to September 3</a:t>
          </a:r>
          <a:endParaRPr lang="en-US" sz="4300" kern="1200" dirty="0"/>
        </a:p>
      </dsp:txBody>
      <dsp:txXfrm>
        <a:off x="42049" y="780343"/>
        <a:ext cx="4749070" cy="1134331"/>
      </dsp:txXfrm>
    </dsp:sp>
    <dsp:sp modelId="{CD0DE33C-160F-40E5-BA8A-DE1DCFCD6F64}">
      <dsp:nvSpPr>
        <dsp:cNvPr id="0" name=""/>
        <dsp:cNvSpPr/>
      </dsp:nvSpPr>
      <dsp:spPr>
        <a:xfrm rot="5400000">
          <a:off x="2311155" y="2055395"/>
          <a:ext cx="210859" cy="21085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B24077-CB68-4416-BDA3-4F73BA5DAA21}">
      <dsp:nvSpPr>
        <dsp:cNvPr id="0" name=""/>
        <dsp:cNvSpPr/>
      </dsp:nvSpPr>
      <dsp:spPr>
        <a:xfrm>
          <a:off x="6758" y="2371684"/>
          <a:ext cx="4819652" cy="1204913"/>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Calibri Light" panose="020F0302020204030204"/>
            </a:rPr>
            <a:t>Security </a:t>
          </a:r>
          <a:r>
            <a:rPr lang="en-US" sz="1200" b="1" kern="1200" dirty="0" err="1">
              <a:latin typeface="Calibri Light" panose="020F0302020204030204"/>
            </a:rPr>
            <a:t>Footage</a:t>
          </a:r>
          <a:r>
            <a:rPr lang="en-US" sz="1200" kern="1200" dirty="0" err="1">
              <a:latin typeface="Calibri Light" panose="020F0302020204030204"/>
            </a:rPr>
            <a:t>:OPRA</a:t>
          </a:r>
          <a:r>
            <a:rPr lang="en-US" sz="1200" kern="1200" dirty="0">
              <a:latin typeface="Calibri Light" panose="020F0302020204030204"/>
            </a:rPr>
            <a:t> exempted </a:t>
          </a:r>
          <a:endParaRPr lang="en-US" sz="1200" kern="1200" dirty="0">
            <a:solidFill>
              <a:srgbClr val="1F1F1F"/>
            </a:solidFill>
            <a:latin typeface="Calibri Light" panose="020F0302020204030204"/>
          </a:endParaRPr>
        </a:p>
        <a:p>
          <a:pPr marL="57150" lvl="1" indent="-57150" algn="l" defTabSz="400050" rtl="0">
            <a:lnSpc>
              <a:spcPct val="90000"/>
            </a:lnSpc>
            <a:spcBef>
              <a:spcPct val="0"/>
            </a:spcBef>
            <a:spcAft>
              <a:spcPct val="15000"/>
            </a:spcAft>
            <a:buChar char="•"/>
          </a:pPr>
          <a:r>
            <a:rPr lang="en-US" sz="900" kern="1200" dirty="0">
              <a:latin typeface="Calibri Light" panose="020F0302020204030204"/>
            </a:rPr>
            <a:t>(1) emergency or security information or procedures for any buildings or facility which, if disclosed, would jeopardize security of the building or facility or persons and </a:t>
          </a:r>
        </a:p>
        <a:p>
          <a:pPr marL="57150" lvl="1" indent="-57150" algn="l" defTabSz="400050">
            <a:lnSpc>
              <a:spcPct val="90000"/>
            </a:lnSpc>
            <a:spcBef>
              <a:spcPct val="0"/>
            </a:spcBef>
            <a:spcAft>
              <a:spcPct val="15000"/>
            </a:spcAft>
            <a:buChar char="•"/>
          </a:pPr>
          <a:r>
            <a:rPr lang="en-US" sz="900" kern="1200" dirty="0">
              <a:latin typeface="Calibri Light" panose="020F0302020204030204"/>
            </a:rPr>
            <a:t>(2) </a:t>
          </a:r>
          <a:r>
            <a:rPr lang="en-US" sz="900" kern="1200" dirty="0">
              <a:solidFill>
                <a:srgbClr val="1F1F1F"/>
              </a:solidFill>
              <a:latin typeface="Calibri Light"/>
              <a:ea typeface="Calibri Light"/>
              <a:cs typeface="Arial"/>
            </a:rPr>
            <a:t>security measures and surveillance techniques which, if disclosed, would create a risk to the safety of persons, property, electronic data or software.</a:t>
          </a:r>
          <a:endParaRPr lang="en-US" sz="900" kern="1200" dirty="0"/>
        </a:p>
      </dsp:txBody>
      <dsp:txXfrm>
        <a:off x="42049" y="2406975"/>
        <a:ext cx="4749070" cy="1134331"/>
      </dsp:txXfrm>
    </dsp:sp>
    <dsp:sp modelId="{0266DBA5-0093-4214-BABC-EF732736B8F9}">
      <dsp:nvSpPr>
        <dsp:cNvPr id="0" name=""/>
        <dsp:cNvSpPr/>
      </dsp:nvSpPr>
      <dsp:spPr>
        <a:xfrm>
          <a:off x="5501162" y="745052"/>
          <a:ext cx="4819652" cy="120491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rtl="0">
            <a:lnSpc>
              <a:spcPct val="90000"/>
            </a:lnSpc>
            <a:spcBef>
              <a:spcPct val="0"/>
            </a:spcBef>
            <a:spcAft>
              <a:spcPct val="35000"/>
            </a:spcAft>
            <a:buNone/>
          </a:pPr>
          <a:r>
            <a:rPr lang="en-US" sz="4300" kern="1200" dirty="0">
              <a:latin typeface="Calibri Light" panose="020F0302020204030204"/>
            </a:rPr>
            <a:t>After September 3</a:t>
          </a:r>
          <a:endParaRPr lang="en-US" sz="4300" kern="1200" dirty="0"/>
        </a:p>
      </dsp:txBody>
      <dsp:txXfrm>
        <a:off x="5536453" y="780343"/>
        <a:ext cx="4749070" cy="1134331"/>
      </dsp:txXfrm>
    </dsp:sp>
    <dsp:sp modelId="{9ADB186D-7871-40F3-A7D3-3FA8A185A587}">
      <dsp:nvSpPr>
        <dsp:cNvPr id="0" name=""/>
        <dsp:cNvSpPr/>
      </dsp:nvSpPr>
      <dsp:spPr>
        <a:xfrm rot="5400000">
          <a:off x="7805559" y="2055395"/>
          <a:ext cx="210859" cy="21085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8F6033-A89C-4943-8310-D47C2EE3B4E8}">
      <dsp:nvSpPr>
        <dsp:cNvPr id="0" name=""/>
        <dsp:cNvSpPr/>
      </dsp:nvSpPr>
      <dsp:spPr>
        <a:xfrm>
          <a:off x="5501162" y="2371684"/>
          <a:ext cx="4819652" cy="1204913"/>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Calibri Light" panose="020F0302020204030204"/>
            </a:rPr>
            <a:t>Security</a:t>
          </a:r>
          <a:r>
            <a:rPr lang="en-US" sz="1200" kern="1200" dirty="0">
              <a:latin typeface="Calibri Light" panose="020F0302020204030204"/>
            </a:rPr>
            <a:t>: OPRA exempts security alarm system activity and access reports, including video footage, for any public building, facility, or grounds unless the request identifies a specific incident that occurred, or a specific date and limited time period at a particular public building, facility, or grounds, and is deemed not to compromise the integrity of the security system by revealing capabilities and vulnerabilities of the system</a:t>
          </a:r>
        </a:p>
      </dsp:txBody>
      <dsp:txXfrm>
        <a:off x="5536453" y="2406975"/>
        <a:ext cx="4749070" cy="1134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42133-D1D7-46EF-98C8-4A184AC6A90E}">
      <dsp:nvSpPr>
        <dsp:cNvPr id="0" name=""/>
        <dsp:cNvSpPr/>
      </dsp:nvSpPr>
      <dsp:spPr>
        <a:xfrm>
          <a:off x="3521764" y="0"/>
          <a:ext cx="4079379" cy="101984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Prior to September 3</a:t>
          </a:r>
          <a:endParaRPr lang="en-US" sz="3600" kern="1200" dirty="0"/>
        </a:p>
      </dsp:txBody>
      <dsp:txXfrm>
        <a:off x="3551634" y="29870"/>
        <a:ext cx="4019639" cy="960104"/>
      </dsp:txXfrm>
    </dsp:sp>
    <dsp:sp modelId="{E4E822DD-3FEA-4BC0-A573-F20C6EDC701C}">
      <dsp:nvSpPr>
        <dsp:cNvPr id="0" name=""/>
        <dsp:cNvSpPr/>
      </dsp:nvSpPr>
      <dsp:spPr>
        <a:xfrm rot="5400000">
          <a:off x="5472217" y="1109081"/>
          <a:ext cx="178472" cy="178472"/>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177168-3C2C-4A59-88ED-E3D1D39C2901}">
      <dsp:nvSpPr>
        <dsp:cNvPr id="0" name=""/>
        <dsp:cNvSpPr/>
      </dsp:nvSpPr>
      <dsp:spPr>
        <a:xfrm>
          <a:off x="3521764" y="1376790"/>
          <a:ext cx="4079379" cy="101984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0" kern="1200" dirty="0">
              <a:latin typeface="Calibri Light" panose="020F0302020204030204"/>
            </a:rPr>
            <a:t>In most cases, purpose was not considered relevant to whether a request was able to be denied under OPRA.</a:t>
          </a:r>
          <a:endParaRPr lang="en-US" sz="1300" b="0" kern="1200" dirty="0"/>
        </a:p>
      </dsp:txBody>
      <dsp:txXfrm>
        <a:off x="3551634" y="1406660"/>
        <a:ext cx="4019639" cy="960104"/>
      </dsp:txXfrm>
    </dsp:sp>
    <dsp:sp modelId="{0266DBA5-0093-4214-BABC-EF732736B8F9}">
      <dsp:nvSpPr>
        <dsp:cNvPr id="0" name=""/>
        <dsp:cNvSpPr/>
      </dsp:nvSpPr>
      <dsp:spPr>
        <a:xfrm>
          <a:off x="8172256" y="0"/>
          <a:ext cx="4079379" cy="101984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After September 3</a:t>
          </a:r>
          <a:endParaRPr lang="en-US" sz="3600" kern="1200" dirty="0"/>
        </a:p>
      </dsp:txBody>
      <dsp:txXfrm>
        <a:off x="8202126" y="29870"/>
        <a:ext cx="4019639" cy="960104"/>
      </dsp:txXfrm>
    </dsp:sp>
    <dsp:sp modelId="{1AB11D98-300B-49FA-BE12-F02E03F497C8}">
      <dsp:nvSpPr>
        <dsp:cNvPr id="0" name=""/>
        <dsp:cNvSpPr/>
      </dsp:nvSpPr>
      <dsp:spPr>
        <a:xfrm rot="5400000">
          <a:off x="10122709" y="1109081"/>
          <a:ext cx="178472" cy="178472"/>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8F6033-A89C-4943-8310-D47C2EE3B4E8}">
      <dsp:nvSpPr>
        <dsp:cNvPr id="0" name=""/>
        <dsp:cNvSpPr/>
      </dsp:nvSpPr>
      <dsp:spPr>
        <a:xfrm>
          <a:off x="8172256" y="1376790"/>
          <a:ext cx="4079379" cy="101984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“Commercial purpose” is defined as " direct or indirect use of any part of a government record for sale, resale, solicitation, rent, or lease of a service, or any use by which the user expects a profit either through commission, salary, or fee. </a:t>
          </a:r>
        </a:p>
      </dsp:txBody>
      <dsp:txXfrm>
        <a:off x="8202126" y="1406660"/>
        <a:ext cx="4019639" cy="960104"/>
      </dsp:txXfrm>
    </dsp:sp>
    <dsp:sp modelId="{08768520-DD23-4CD5-98ED-66E776DDF2C8}">
      <dsp:nvSpPr>
        <dsp:cNvPr id="0" name=""/>
        <dsp:cNvSpPr/>
      </dsp:nvSpPr>
      <dsp:spPr>
        <a:xfrm rot="5400000">
          <a:off x="10122709" y="2485871"/>
          <a:ext cx="178472" cy="178472"/>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FE035-9DD3-4CE4-99CD-09502D9088AB}">
      <dsp:nvSpPr>
        <dsp:cNvPr id="0" name=""/>
        <dsp:cNvSpPr/>
      </dsp:nvSpPr>
      <dsp:spPr>
        <a:xfrm>
          <a:off x="8172256" y="2753581"/>
          <a:ext cx="4079379" cy="101984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Requestors must indicate if their request has a commercial purpose in the request for the request to be considered.</a:t>
          </a:r>
        </a:p>
      </dsp:txBody>
      <dsp:txXfrm>
        <a:off x="8202126" y="2783451"/>
        <a:ext cx="4019639" cy="960104"/>
      </dsp:txXfrm>
    </dsp:sp>
    <dsp:sp modelId="{E665543C-ECCA-4247-9F49-FA7E477ECAC6}">
      <dsp:nvSpPr>
        <dsp:cNvPr id="0" name=""/>
        <dsp:cNvSpPr/>
      </dsp:nvSpPr>
      <dsp:spPr>
        <a:xfrm rot="5400000">
          <a:off x="10122709" y="3862662"/>
          <a:ext cx="178472" cy="178472"/>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B75F7E-8633-4170-A114-8586385589A9}">
      <dsp:nvSpPr>
        <dsp:cNvPr id="0" name=""/>
        <dsp:cNvSpPr/>
      </dsp:nvSpPr>
      <dsp:spPr>
        <a:xfrm>
          <a:off x="8172256" y="4130371"/>
          <a:ext cx="4079379" cy="101984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Commercial requests have a 14, rather than 7, day timeline and if a commercial requestor would like a seven-day timeline they can be charged a special service fee.</a:t>
          </a:r>
        </a:p>
      </dsp:txBody>
      <dsp:txXfrm>
        <a:off x="8202126" y="4160241"/>
        <a:ext cx="4019639" cy="960104"/>
      </dsp:txXfrm>
    </dsp:sp>
    <dsp:sp modelId="{19DF976F-AB4C-4A03-B75D-CBB350362545}">
      <dsp:nvSpPr>
        <dsp:cNvPr id="0" name=""/>
        <dsp:cNvSpPr/>
      </dsp:nvSpPr>
      <dsp:spPr>
        <a:xfrm rot="5400000">
          <a:off x="10122709" y="5239452"/>
          <a:ext cx="178472" cy="178472"/>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9E7096-C5F1-48B1-845B-56BA5EAF2C85}">
      <dsp:nvSpPr>
        <dsp:cNvPr id="0" name=""/>
        <dsp:cNvSpPr/>
      </dsp:nvSpPr>
      <dsp:spPr>
        <a:xfrm>
          <a:off x="8172256" y="5507162"/>
          <a:ext cx="4079379" cy="101984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A commercial requestor who fails to certify the same shall be subject to a civil penalty of $1,000 for the first offense, $2,500 for the second offense, and $5,000 for each subsequent offense. The penalties may be imposed by the courts. </a:t>
          </a:r>
        </a:p>
      </dsp:txBody>
      <dsp:txXfrm>
        <a:off x="8202126" y="5537032"/>
        <a:ext cx="4019639" cy="960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F49B-65CF-41F0-A715-FAFFEED0F25E}">
      <dsp:nvSpPr>
        <dsp:cNvPr id="0" name=""/>
        <dsp:cNvSpPr/>
      </dsp:nvSpPr>
      <dsp:spPr>
        <a:xfrm>
          <a:off x="3674231" y="0"/>
          <a:ext cx="4058969" cy="101474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Prior to September 3</a:t>
          </a:r>
          <a:endParaRPr lang="en-US" sz="3600" kern="1200" dirty="0"/>
        </a:p>
      </dsp:txBody>
      <dsp:txXfrm>
        <a:off x="3703952" y="29721"/>
        <a:ext cx="3999527" cy="955300"/>
      </dsp:txXfrm>
    </dsp:sp>
    <dsp:sp modelId="{B3551A7D-5654-41A8-8496-DF38CCD25739}">
      <dsp:nvSpPr>
        <dsp:cNvPr id="0" name=""/>
        <dsp:cNvSpPr/>
      </dsp:nvSpPr>
      <dsp:spPr>
        <a:xfrm rot="5400000">
          <a:off x="5614926" y="1103532"/>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7DDC57-09A7-4E0D-8B0A-12453E8EAADD}">
      <dsp:nvSpPr>
        <dsp:cNvPr id="0" name=""/>
        <dsp:cNvSpPr/>
      </dsp:nvSpPr>
      <dsp:spPr>
        <a:xfrm>
          <a:off x="3674231" y="1369902"/>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Not addressed in OPRA legislation.  Does not appear to have been granted by the court when sought under Fed. R. Civ. Pro. 26 or NJ Ct. R. 4:10-3 where OPRA was being used as a discovery tool.</a:t>
          </a:r>
          <a:endParaRPr lang="en-US" sz="1500" kern="1200" dirty="0"/>
        </a:p>
      </dsp:txBody>
      <dsp:txXfrm>
        <a:off x="3703952" y="1399623"/>
        <a:ext cx="3999527" cy="955300"/>
      </dsp:txXfrm>
    </dsp:sp>
    <dsp:sp modelId="{D52EF848-B755-4D1C-A680-574699FB2B1A}">
      <dsp:nvSpPr>
        <dsp:cNvPr id="0" name=""/>
        <dsp:cNvSpPr/>
      </dsp:nvSpPr>
      <dsp:spPr>
        <a:xfrm>
          <a:off x="8301456" y="0"/>
          <a:ext cx="4058969" cy="101474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After September 3</a:t>
          </a:r>
          <a:endParaRPr lang="en-US" sz="3600" kern="1200" dirty="0"/>
        </a:p>
      </dsp:txBody>
      <dsp:txXfrm>
        <a:off x="8331177" y="29721"/>
        <a:ext cx="3999527" cy="955300"/>
      </dsp:txXfrm>
    </dsp:sp>
    <dsp:sp modelId="{03E2F7D6-DD70-473F-AE65-9A0DD2C4773E}">
      <dsp:nvSpPr>
        <dsp:cNvPr id="0" name=""/>
        <dsp:cNvSpPr/>
      </dsp:nvSpPr>
      <dsp:spPr>
        <a:xfrm rot="5400000">
          <a:off x="10242151" y="1103532"/>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1F7EA2-4FB2-4C77-938F-A17B158FBB33}">
      <dsp:nvSpPr>
        <dsp:cNvPr id="0" name=""/>
        <dsp:cNvSpPr/>
      </dsp:nvSpPr>
      <dsp:spPr>
        <a:xfrm>
          <a:off x="8301456" y="1369902"/>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rtl="0">
            <a:lnSpc>
              <a:spcPct val="90000"/>
            </a:lnSpc>
            <a:spcBef>
              <a:spcPct val="0"/>
            </a:spcBef>
            <a:spcAft>
              <a:spcPct val="35000"/>
            </a:spcAft>
            <a:buNone/>
          </a:pPr>
          <a:r>
            <a:rPr lang="en-US" sz="1500" b="0" i="0" kern="1200" dirty="0">
              <a:solidFill>
                <a:srgbClr val="000000"/>
              </a:solidFill>
              <a:latin typeface="Aptos"/>
              <a:ea typeface="Calibri"/>
              <a:cs typeface="Calibri"/>
            </a:rPr>
            <a:t>Agencies may file a complaint in Superior Court that an OPRA request was made with the intent to substantially interrupt the performance of government function.</a:t>
          </a:r>
        </a:p>
      </dsp:txBody>
      <dsp:txXfrm>
        <a:off x="8331177" y="1399623"/>
        <a:ext cx="3999527" cy="955300"/>
      </dsp:txXfrm>
    </dsp:sp>
    <dsp:sp modelId="{FD6C8EB0-0D92-4EC2-AA58-245304D77D74}">
      <dsp:nvSpPr>
        <dsp:cNvPr id="0" name=""/>
        <dsp:cNvSpPr/>
      </dsp:nvSpPr>
      <dsp:spPr>
        <a:xfrm rot="5400000">
          <a:off x="10242151" y="2473434"/>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562B4-0D50-41F3-8790-C54E2334B40A}">
      <dsp:nvSpPr>
        <dsp:cNvPr id="0" name=""/>
        <dsp:cNvSpPr/>
      </dsp:nvSpPr>
      <dsp:spPr>
        <a:xfrm>
          <a:off x="8301456" y="2739804"/>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b="0" i="0" kern="1200" dirty="0">
              <a:solidFill>
                <a:srgbClr val="000000"/>
              </a:solidFill>
              <a:latin typeface="Aptos"/>
              <a:ea typeface="Calibri"/>
              <a:cs typeface="Calibri"/>
            </a:rPr>
            <a:t>The complaint must include a declaration of facts demonstrating that the agency has complied with OPRA and has made a good faith effort to reach an informal resolution of the issues.</a:t>
          </a:r>
        </a:p>
      </dsp:txBody>
      <dsp:txXfrm>
        <a:off x="8331177" y="2769525"/>
        <a:ext cx="3999527" cy="955300"/>
      </dsp:txXfrm>
    </dsp:sp>
    <dsp:sp modelId="{25B9C32A-F4CE-465C-AE6F-8F4F57595A66}">
      <dsp:nvSpPr>
        <dsp:cNvPr id="0" name=""/>
        <dsp:cNvSpPr/>
      </dsp:nvSpPr>
      <dsp:spPr>
        <a:xfrm rot="5400000">
          <a:off x="10242151" y="3843336"/>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EF45AB-57FC-4072-92CC-0AEACFA81749}">
      <dsp:nvSpPr>
        <dsp:cNvPr id="0" name=""/>
        <dsp:cNvSpPr/>
      </dsp:nvSpPr>
      <dsp:spPr>
        <a:xfrm>
          <a:off x="8301456" y="4109706"/>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just" defTabSz="666750">
            <a:lnSpc>
              <a:spcPct val="90000"/>
            </a:lnSpc>
            <a:spcBef>
              <a:spcPct val="0"/>
            </a:spcBef>
            <a:spcAft>
              <a:spcPct val="35000"/>
            </a:spcAft>
            <a:buNone/>
          </a:pPr>
          <a:r>
            <a:rPr lang="en-US" sz="1500" b="0" i="0" kern="1200" dirty="0">
              <a:solidFill>
                <a:srgbClr val="000000"/>
              </a:solidFill>
              <a:latin typeface="Aptos"/>
              <a:ea typeface="Calibri"/>
              <a:cs typeface="Calibri"/>
            </a:rPr>
            <a:t>The Court must find by clear and convincing evidence that the requestor intended to substantially interrupt the performance of government function.</a:t>
          </a:r>
        </a:p>
      </dsp:txBody>
      <dsp:txXfrm>
        <a:off x="8331177" y="4139427"/>
        <a:ext cx="3999527" cy="955300"/>
      </dsp:txXfrm>
    </dsp:sp>
    <dsp:sp modelId="{AE8521F4-6874-4002-A065-7FFACC57DC6A}">
      <dsp:nvSpPr>
        <dsp:cNvPr id="0" name=""/>
        <dsp:cNvSpPr/>
      </dsp:nvSpPr>
      <dsp:spPr>
        <a:xfrm rot="5400000">
          <a:off x="10242151" y="5213238"/>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740C8C-8FF7-4816-870E-279A977C77C9}">
      <dsp:nvSpPr>
        <dsp:cNvPr id="0" name=""/>
        <dsp:cNvSpPr/>
      </dsp:nvSpPr>
      <dsp:spPr>
        <a:xfrm>
          <a:off x="8301456" y="5479608"/>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rtl="0">
            <a:lnSpc>
              <a:spcPct val="90000"/>
            </a:lnSpc>
            <a:spcBef>
              <a:spcPct val="0"/>
            </a:spcBef>
            <a:spcAft>
              <a:spcPct val="35000"/>
            </a:spcAft>
            <a:buNone/>
          </a:pPr>
          <a:r>
            <a:rPr lang="en-US" sz="1500" b="0" i="0" kern="1200" dirty="0">
              <a:solidFill>
                <a:srgbClr val="000000"/>
              </a:solidFill>
              <a:latin typeface="Aptos"/>
              <a:ea typeface="Calibri"/>
              <a:cs typeface="Calibri"/>
            </a:rPr>
            <a:t>Under these circumstances, the Court can issue a protective order limiting the number and scope of requests the requestor may make or order other relief as it deems appropriate.</a:t>
          </a:r>
        </a:p>
      </dsp:txBody>
      <dsp:txXfrm>
        <a:off x="8331177" y="5509329"/>
        <a:ext cx="3999527" cy="955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F49B-65CF-41F0-A715-FAFFEED0F25E}">
      <dsp:nvSpPr>
        <dsp:cNvPr id="0" name=""/>
        <dsp:cNvSpPr/>
      </dsp:nvSpPr>
      <dsp:spPr>
        <a:xfrm>
          <a:off x="3674231" y="0"/>
          <a:ext cx="4058969" cy="101474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Prior to September 3</a:t>
          </a:r>
          <a:endParaRPr lang="en-US" sz="3600" kern="1200" dirty="0"/>
        </a:p>
      </dsp:txBody>
      <dsp:txXfrm>
        <a:off x="3703952" y="29721"/>
        <a:ext cx="3999527" cy="955300"/>
      </dsp:txXfrm>
    </dsp:sp>
    <dsp:sp modelId="{B598AD76-205B-4316-978A-87BB4FD6F1BF}">
      <dsp:nvSpPr>
        <dsp:cNvPr id="0" name=""/>
        <dsp:cNvSpPr/>
      </dsp:nvSpPr>
      <dsp:spPr>
        <a:xfrm rot="5400000">
          <a:off x="5614926" y="1103532"/>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7A485-664A-428E-AB0B-9BDB06A9DAD7}">
      <dsp:nvSpPr>
        <dsp:cNvPr id="0" name=""/>
        <dsp:cNvSpPr/>
      </dsp:nvSpPr>
      <dsp:spPr>
        <a:xfrm>
          <a:off x="3674231" y="1369902"/>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0" kern="1200" dirty="0">
              <a:solidFill>
                <a:srgbClr val="1F1F1F"/>
              </a:solidFill>
              <a:latin typeface="Calibri Light"/>
              <a:cs typeface="Arial"/>
            </a:rPr>
            <a:t> a public agency may routinely charge any party the actual cost of duplication of government records and if the production of government records involves an extraordinary expenditure of time and </a:t>
          </a:r>
          <a:r>
            <a:rPr lang="en-US" sz="1100" b="0" kern="1200" dirty="0">
              <a:latin typeface="Calibri Light"/>
              <a:cs typeface="Arial"/>
            </a:rPr>
            <a:t>effort, the agency may impose a special service chargethat shall be reasonable and shall be based upon the actual direct cost of providing the copy or copies.</a:t>
          </a:r>
          <a:endParaRPr lang="en-US" sz="1100" b="1" kern="1200" dirty="0">
            <a:latin typeface="Calibri Light"/>
            <a:cs typeface="Calibri Light"/>
          </a:endParaRPr>
        </a:p>
      </dsp:txBody>
      <dsp:txXfrm>
        <a:off x="3703952" y="1399623"/>
        <a:ext cx="3999527" cy="955300"/>
      </dsp:txXfrm>
    </dsp:sp>
    <dsp:sp modelId="{1D090D14-5F0B-44A1-9DB7-F754121438D2}">
      <dsp:nvSpPr>
        <dsp:cNvPr id="0" name=""/>
        <dsp:cNvSpPr/>
      </dsp:nvSpPr>
      <dsp:spPr>
        <a:xfrm>
          <a:off x="8301456" y="0"/>
          <a:ext cx="4058969" cy="101474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b="0" kern="1200" dirty="0">
              <a:latin typeface="Calibri Light"/>
              <a:cs typeface="Calibri Light"/>
            </a:rPr>
            <a:t>After September 3</a:t>
          </a:r>
        </a:p>
      </dsp:txBody>
      <dsp:txXfrm>
        <a:off x="8331177" y="29721"/>
        <a:ext cx="3999527" cy="955300"/>
      </dsp:txXfrm>
    </dsp:sp>
    <dsp:sp modelId="{E516F6C4-E6BD-4665-A41E-9151ECC9C37B}">
      <dsp:nvSpPr>
        <dsp:cNvPr id="0" name=""/>
        <dsp:cNvSpPr/>
      </dsp:nvSpPr>
      <dsp:spPr>
        <a:xfrm rot="5400000">
          <a:off x="10242151" y="1103532"/>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E70CE8-F484-44C1-9F17-C3530DBBB106}">
      <dsp:nvSpPr>
        <dsp:cNvPr id="0" name=""/>
        <dsp:cNvSpPr/>
      </dsp:nvSpPr>
      <dsp:spPr>
        <a:xfrm>
          <a:off x="8301456" y="1369902"/>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0" i="0" kern="1200" dirty="0">
              <a:latin typeface="Calibri Light"/>
              <a:cs typeface="Calibri"/>
            </a:rPr>
            <a:t>If a public agency converts the record to a requested medium or format, the agency may charge, in addition to the actual cost of duplication, a special service fee that shall be reasonable and shall be based on the cost for any extensive use of information technology, or for the labor cost of personnel providing the service, that is actually incurred by the agency.</a:t>
          </a:r>
        </a:p>
      </dsp:txBody>
      <dsp:txXfrm>
        <a:off x="8331177" y="1399623"/>
        <a:ext cx="3999527" cy="955300"/>
      </dsp:txXfrm>
    </dsp:sp>
    <dsp:sp modelId="{194B229D-26E7-4286-8E89-F70B49CE2772}">
      <dsp:nvSpPr>
        <dsp:cNvPr id="0" name=""/>
        <dsp:cNvSpPr/>
      </dsp:nvSpPr>
      <dsp:spPr>
        <a:xfrm rot="5400000">
          <a:off x="10242151" y="2473434"/>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6CD158-1DFD-48CC-ACC8-BCC2B9C0A443}">
      <dsp:nvSpPr>
        <dsp:cNvPr id="0" name=""/>
        <dsp:cNvSpPr/>
      </dsp:nvSpPr>
      <dsp:spPr>
        <a:xfrm>
          <a:off x="8301456" y="2739804"/>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0" i="0" kern="1200" dirty="0">
              <a:latin typeface="Calibri Light"/>
              <a:cs typeface="Calibri"/>
            </a:rPr>
            <a:t>If a commercial requestor would like to receive the record within seven business days, the custodian shall provide the requestor with a copy of the record and may charge a special service fee not exceeding two times the cost of the production of the record.</a:t>
          </a:r>
        </a:p>
      </dsp:txBody>
      <dsp:txXfrm>
        <a:off x="8331177" y="2769525"/>
        <a:ext cx="3999527" cy="955300"/>
      </dsp:txXfrm>
    </dsp:sp>
    <dsp:sp modelId="{CA301E3D-C75A-4D75-9CDE-E90D435676E8}">
      <dsp:nvSpPr>
        <dsp:cNvPr id="0" name=""/>
        <dsp:cNvSpPr/>
      </dsp:nvSpPr>
      <dsp:spPr>
        <a:xfrm rot="5400000">
          <a:off x="10242151" y="3843336"/>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C790F-B849-4ADA-A1F8-FC466AD60400}">
      <dsp:nvSpPr>
        <dsp:cNvPr id="0" name=""/>
        <dsp:cNvSpPr/>
      </dsp:nvSpPr>
      <dsp:spPr>
        <a:xfrm>
          <a:off x="8301456" y="4109706"/>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0" i="0" kern="1200" dirty="0">
              <a:latin typeface="Calibri Light"/>
              <a:cs typeface="Calibri"/>
            </a:rPr>
            <a:t>If a requestor is unable to locate a record that is available online and requests a physical copy, the custodian shall provide the requestor with a physical copy of the record, for a fee not exceeding two times the cost of the production of the document.</a:t>
          </a:r>
        </a:p>
      </dsp:txBody>
      <dsp:txXfrm>
        <a:off x="8331177" y="4139427"/>
        <a:ext cx="3999527" cy="955300"/>
      </dsp:txXfrm>
    </dsp:sp>
    <dsp:sp modelId="{57F81F48-13B6-47C7-8F1B-FFC2794D4BF4}">
      <dsp:nvSpPr>
        <dsp:cNvPr id="0" name=""/>
        <dsp:cNvSpPr/>
      </dsp:nvSpPr>
      <dsp:spPr>
        <a:xfrm rot="5400000">
          <a:off x="10242151" y="5213238"/>
          <a:ext cx="177579" cy="17757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07C59-50D9-4D88-99B1-F4B5515C1646}">
      <dsp:nvSpPr>
        <dsp:cNvPr id="0" name=""/>
        <dsp:cNvSpPr/>
      </dsp:nvSpPr>
      <dsp:spPr>
        <a:xfrm>
          <a:off x="8301456" y="5479608"/>
          <a:ext cx="4058969" cy="101474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0" i="0" kern="1200" dirty="0">
              <a:latin typeface="Calibri Light"/>
              <a:cs typeface="Calibri"/>
            </a:rPr>
            <a:t>The </a:t>
          </a:r>
          <a:r>
            <a:rPr lang="en-US" sz="1100" b="0" i="0" kern="1200" dirty="0" err="1">
              <a:latin typeface="Calibri Light"/>
              <a:cs typeface="Calibri"/>
            </a:rPr>
            <a:t>custodain</a:t>
          </a:r>
          <a:r>
            <a:rPr lang="en-US" sz="1100" b="0" i="0" kern="1200" dirty="0">
              <a:latin typeface="Calibri Light"/>
              <a:cs typeface="Calibri"/>
            </a:rPr>
            <a:t> shall provide the requestor with an explanation for and itemized list of fees.  If the requestor objects to the fees or charges, the burden of proof shall be on the requestor to demonstrate that the fees or charges are unreasonable.</a:t>
          </a:r>
        </a:p>
      </dsp:txBody>
      <dsp:txXfrm>
        <a:off x="8331177" y="5509329"/>
        <a:ext cx="3999527" cy="955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F49B-65CF-41F0-A715-FAFFEED0F25E}">
      <dsp:nvSpPr>
        <dsp:cNvPr id="0" name=""/>
        <dsp:cNvSpPr/>
      </dsp:nvSpPr>
      <dsp:spPr>
        <a:xfrm>
          <a:off x="511913" y="3012"/>
          <a:ext cx="7014406" cy="175360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rtl="0">
            <a:lnSpc>
              <a:spcPct val="90000"/>
            </a:lnSpc>
            <a:spcBef>
              <a:spcPct val="0"/>
            </a:spcBef>
            <a:spcAft>
              <a:spcPct val="35000"/>
            </a:spcAft>
            <a:buNone/>
          </a:pPr>
          <a:r>
            <a:rPr lang="en-US" sz="6300" b="0" kern="1200" dirty="0">
              <a:latin typeface="Calibri Light" panose="020F0302020204030204"/>
            </a:rPr>
            <a:t>Prior to September 3</a:t>
          </a:r>
          <a:endParaRPr lang="en-US" sz="6300" b="0" kern="1200" dirty="0"/>
        </a:p>
      </dsp:txBody>
      <dsp:txXfrm>
        <a:off x="563274" y="54373"/>
        <a:ext cx="6911684" cy="1650879"/>
      </dsp:txXfrm>
    </dsp:sp>
    <dsp:sp modelId="{55425839-6FE3-49CA-BB53-AA277A637498}">
      <dsp:nvSpPr>
        <dsp:cNvPr id="0" name=""/>
        <dsp:cNvSpPr/>
      </dsp:nvSpPr>
      <dsp:spPr>
        <a:xfrm rot="5400000">
          <a:off x="3865676" y="1910054"/>
          <a:ext cx="306880" cy="30688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A3A9B4-C232-4F55-960C-192C6DD5F003}">
      <dsp:nvSpPr>
        <dsp:cNvPr id="0" name=""/>
        <dsp:cNvSpPr/>
      </dsp:nvSpPr>
      <dsp:spPr>
        <a:xfrm>
          <a:off x="511913" y="2370374"/>
          <a:ext cx="7014406" cy="175360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b="0" kern="1200" dirty="0">
              <a:latin typeface="Calibri Light"/>
              <a:cs typeface="Calibri Light"/>
            </a:rPr>
            <a:t>A requestor who prevails in any proceeding </a:t>
          </a:r>
          <a:r>
            <a:rPr lang="en-US" sz="2500" b="1" kern="1200" dirty="0">
              <a:latin typeface="Calibri Light"/>
              <a:cs typeface="Calibri Light"/>
            </a:rPr>
            <a:t>shall </a:t>
          </a:r>
          <a:r>
            <a:rPr lang="en-US" sz="2500" b="0" kern="1200" dirty="0">
              <a:latin typeface="Calibri Light"/>
              <a:cs typeface="Calibri Light"/>
            </a:rPr>
            <a:t>be entitled to a reasonable attorney’s fee. </a:t>
          </a:r>
        </a:p>
      </dsp:txBody>
      <dsp:txXfrm>
        <a:off x="563274" y="2421735"/>
        <a:ext cx="6911684" cy="1650879"/>
      </dsp:txXfrm>
    </dsp:sp>
    <dsp:sp modelId="{A9A31BAA-E57C-4A7F-9467-498883593155}">
      <dsp:nvSpPr>
        <dsp:cNvPr id="0" name=""/>
        <dsp:cNvSpPr/>
      </dsp:nvSpPr>
      <dsp:spPr>
        <a:xfrm>
          <a:off x="8508336" y="3012"/>
          <a:ext cx="7014406" cy="175360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US" sz="6300" b="0" kern="1200" dirty="0">
              <a:latin typeface="Calibri Light" panose="020F0302020204030204"/>
            </a:rPr>
            <a:t>After September 3</a:t>
          </a:r>
          <a:endParaRPr lang="en-US" sz="6300" b="0" kern="1200" dirty="0"/>
        </a:p>
      </dsp:txBody>
      <dsp:txXfrm>
        <a:off x="8559697" y="54373"/>
        <a:ext cx="6911684" cy="1650879"/>
      </dsp:txXfrm>
    </dsp:sp>
    <dsp:sp modelId="{228F3601-D97E-45A4-B0F3-317ACE458CC1}">
      <dsp:nvSpPr>
        <dsp:cNvPr id="0" name=""/>
        <dsp:cNvSpPr/>
      </dsp:nvSpPr>
      <dsp:spPr>
        <a:xfrm rot="5400000">
          <a:off x="11862100" y="1910054"/>
          <a:ext cx="306880" cy="30688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24821C-F4A6-4B54-BE4E-C88BC620C49F}">
      <dsp:nvSpPr>
        <dsp:cNvPr id="0" name=""/>
        <dsp:cNvSpPr/>
      </dsp:nvSpPr>
      <dsp:spPr>
        <a:xfrm>
          <a:off x="8508336" y="2370374"/>
          <a:ext cx="7014406" cy="175360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b="0" i="0" kern="1200" dirty="0">
              <a:latin typeface="Calibri Light"/>
              <a:ea typeface="Calibri"/>
              <a:cs typeface="Calibri"/>
            </a:rPr>
            <a:t>A requestor who prevails in any proceeding </a:t>
          </a:r>
          <a:r>
            <a:rPr lang="en-US" sz="2500" b="1" i="0" kern="1200" dirty="0">
              <a:latin typeface="Calibri Light"/>
              <a:ea typeface="Calibri"/>
              <a:cs typeface="Calibri"/>
            </a:rPr>
            <a:t>may </a:t>
          </a:r>
          <a:r>
            <a:rPr lang="en-US" sz="2500" b="0" i="0" kern="1200" dirty="0">
              <a:latin typeface="Calibri Light"/>
              <a:ea typeface="Calibri"/>
              <a:cs typeface="Calibri"/>
            </a:rPr>
            <a:t>be entitled to a reasonable attorney’s fee. </a:t>
          </a:r>
        </a:p>
      </dsp:txBody>
      <dsp:txXfrm>
        <a:off x="8559697" y="2421735"/>
        <a:ext cx="6911684" cy="1650879"/>
      </dsp:txXfrm>
    </dsp:sp>
    <dsp:sp modelId="{AA4CCFE5-3F26-4D89-8F2D-B5197E8A9B85}">
      <dsp:nvSpPr>
        <dsp:cNvPr id="0" name=""/>
        <dsp:cNvSpPr/>
      </dsp:nvSpPr>
      <dsp:spPr>
        <a:xfrm rot="5400000">
          <a:off x="11862100" y="4277416"/>
          <a:ext cx="306880" cy="306880"/>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F41924-5050-4E83-99C7-D991C390D4CA}">
      <dsp:nvSpPr>
        <dsp:cNvPr id="0" name=""/>
        <dsp:cNvSpPr/>
      </dsp:nvSpPr>
      <dsp:spPr>
        <a:xfrm>
          <a:off x="8508336" y="4737736"/>
          <a:ext cx="7014406" cy="175360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b="0" i="0" kern="1200" dirty="0">
              <a:latin typeface="Calibri Light"/>
              <a:cs typeface="Calibri"/>
            </a:rPr>
            <a:t>If the public agency has been determined to have unreasonably denied access, acted in bad faith, or knowingly and willfully violated OPRA then the court or GRC shall award a reasonable attorney’s fee.</a:t>
          </a:r>
        </a:p>
      </dsp:txBody>
      <dsp:txXfrm>
        <a:off x="8559697" y="4789097"/>
        <a:ext cx="6911684" cy="16508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86CE3-E9D9-4DD8-AED1-83A41E70137C}"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A8696-F7FB-42B8-BC19-BAD2719F3F60}" type="slidenum">
              <a:rPr lang="en-US" smtClean="0"/>
              <a:t>‹#›</a:t>
            </a:fld>
            <a:endParaRPr lang="en-US"/>
          </a:p>
        </p:txBody>
      </p:sp>
    </p:spTree>
    <p:extLst>
      <p:ext uri="{BB962C8B-B14F-4D97-AF65-F5344CB8AC3E}">
        <p14:creationId xmlns:p14="http://schemas.microsoft.com/office/powerpoint/2010/main" val="28390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8</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17</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18</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19</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 Entm't, LLC v. Div. of Alcoholic Beverage Control, 375 </a:t>
            </a:r>
            <a:r>
              <a:rPr lang="en-US" dirty="0" err="1"/>
              <a:t>N.J.Super</a:t>
            </a:r>
            <a:r>
              <a:rPr lang="en-US" dirty="0"/>
              <a:t>. 534, 543 (App.Div.2005).</a:t>
            </a:r>
          </a:p>
        </p:txBody>
      </p:sp>
      <p:sp>
        <p:nvSpPr>
          <p:cNvPr id="4" name="Slide Number Placeholder 3"/>
          <p:cNvSpPr>
            <a:spLocks noGrp="1"/>
          </p:cNvSpPr>
          <p:nvPr>
            <p:ph type="sldNum" sz="quarter" idx="10"/>
          </p:nvPr>
        </p:nvSpPr>
        <p:spPr/>
        <p:txBody>
          <a:bodyPr/>
          <a:lstStyle/>
          <a:p>
            <a:fld id="{BFC1D03A-39B6-4B04-9980-D9FF336A46A8}" type="slidenum">
              <a:rPr lang="en-US" smtClean="0"/>
              <a:pPr/>
              <a:t>20</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21</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22</a:t>
            </a:fld>
            <a:endParaRPr lang="en-US" dirty="0"/>
          </a:p>
        </p:txBody>
      </p:sp>
    </p:spTree>
    <p:extLst>
      <p:ext uri="{BB962C8B-B14F-4D97-AF65-F5344CB8AC3E}">
        <p14:creationId xmlns:p14="http://schemas.microsoft.com/office/powerpoint/2010/main" val="60760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23</a:t>
            </a:fld>
            <a:endParaRPr lang="en-US" dirty="0"/>
          </a:p>
        </p:txBody>
      </p:sp>
    </p:spTree>
    <p:extLst>
      <p:ext uri="{BB962C8B-B14F-4D97-AF65-F5344CB8AC3E}">
        <p14:creationId xmlns:p14="http://schemas.microsoft.com/office/powerpoint/2010/main" val="21056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24</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25</a:t>
            </a:fld>
            <a:endParaRPr lang="en-US" dirty="0"/>
          </a:p>
        </p:txBody>
      </p:sp>
    </p:spTree>
    <p:extLst>
      <p:ext uri="{BB962C8B-B14F-4D97-AF65-F5344CB8AC3E}">
        <p14:creationId xmlns:p14="http://schemas.microsoft.com/office/powerpoint/2010/main" val="60760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26</a:t>
            </a:fld>
            <a:endParaRPr lang="en-US" dirty="0"/>
          </a:p>
        </p:txBody>
      </p:sp>
    </p:spTree>
    <p:extLst>
      <p:ext uri="{BB962C8B-B14F-4D97-AF65-F5344CB8AC3E}">
        <p14:creationId xmlns:p14="http://schemas.microsoft.com/office/powerpoint/2010/main" val="21056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Burnett v. County of Bergen decided in 2009</a:t>
            </a:r>
          </a:p>
          <a:p>
            <a:r>
              <a:rPr lang="en-US" dirty="0"/>
              <a:t>Balancing test between access to documents and citizen’s reasonable expectation of privacy weighed in favor of redacting SSNs.</a:t>
            </a:r>
            <a:endParaRPr lang="en-US" dirty="0">
              <a:ea typeface="Calibri"/>
              <a:cs typeface="Calibri"/>
            </a:endParaRPr>
          </a:p>
          <a:p>
            <a:r>
              <a:rPr lang="en-US" dirty="0"/>
              <a:t>Gilleran v. Township decided in 2016</a:t>
            </a:r>
            <a:endParaRPr lang="en-US" dirty="0">
              <a:ea typeface="Calibri"/>
              <a:cs typeface="Calibri"/>
            </a:endParaRPr>
          </a:p>
          <a:p>
            <a:r>
              <a:rPr lang="en-US" dirty="0"/>
              <a:t>OPRA’s security exclusion prevented disclosure of a full day of surveillance footage outside of town hall.</a:t>
            </a:r>
            <a:endParaRPr lang="en-US" dirty="0">
              <a:ea typeface="Calibri"/>
              <a:cs typeface="Calibri"/>
            </a:endParaRPr>
          </a:p>
          <a:p>
            <a:r>
              <a:rPr lang="en-US" dirty="0"/>
              <a:t>Brennan v. Bergen </a:t>
            </a:r>
            <a:r>
              <a:rPr lang="en-US" dirty="0" err="1"/>
              <a:t>Cnty</a:t>
            </a:r>
            <a:r>
              <a:rPr lang="en-US" dirty="0"/>
              <a:t>. Prosecutor’s Office decided in 2018</a:t>
            </a:r>
            <a:endParaRPr lang="en-US" dirty="0">
              <a:ea typeface="Calibri"/>
              <a:cs typeface="Calibri"/>
            </a:endParaRPr>
          </a:p>
          <a:p>
            <a:r>
              <a:rPr lang="en-US" dirty="0"/>
              <a:t>Balancing test weighed in favor of disclosure of names and addresses of bidders at a public auction</a:t>
            </a:r>
            <a:endParaRPr lang="en-US" dirty="0">
              <a:ea typeface="Calibri"/>
              <a:cs typeface="Calibri"/>
            </a:endParaRPr>
          </a:p>
          <a:p>
            <a:r>
              <a:rPr lang="en-US" dirty="0"/>
              <a:t>L.R. v Camden City Public Sch. Dist. decided in 2019</a:t>
            </a:r>
            <a:endParaRPr lang="en-US" dirty="0">
              <a:ea typeface="Calibri"/>
              <a:cs typeface="Calibri"/>
            </a:endParaRPr>
          </a:p>
          <a:p>
            <a:r>
              <a:rPr lang="en-US" dirty="0"/>
              <a:t>Creates a balancing test for a court to determine whether to order the production of student records under DOE regulations.</a:t>
            </a:r>
            <a:endParaRPr lang="en-US" dirty="0">
              <a:ea typeface="Calibri"/>
              <a:cs typeface="Calibri"/>
            </a:endParaRPr>
          </a:p>
          <a:p>
            <a:r>
              <a:rPr lang="en-US" dirty="0"/>
              <a:t>Bozzi v. City of Jersey City decided in 2021</a:t>
            </a:r>
            <a:endParaRPr lang="en-US" dirty="0">
              <a:ea typeface="Calibri"/>
              <a:cs typeface="Calibri"/>
            </a:endParaRPr>
          </a:p>
          <a:p>
            <a:r>
              <a:rPr lang="en-US" dirty="0"/>
              <a:t>Balancing test weighed in favor of disclosure of dog owners names and addresses contained in dog licensing records.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BFC1D03A-39B6-4B04-9980-D9FF336A46A8}" type="slidenum">
              <a:rPr lang="en-US" smtClean="0"/>
              <a:pPr/>
              <a:t>9</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27</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28</a:t>
            </a:fld>
            <a:endParaRPr lang="en-US" dirty="0"/>
          </a:p>
        </p:txBody>
      </p:sp>
    </p:spTree>
    <p:extLst>
      <p:ext uri="{BB962C8B-B14F-4D97-AF65-F5344CB8AC3E}">
        <p14:creationId xmlns:p14="http://schemas.microsoft.com/office/powerpoint/2010/main" val="60760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29</a:t>
            </a:fld>
            <a:endParaRPr lang="en-US" dirty="0"/>
          </a:p>
        </p:txBody>
      </p:sp>
    </p:spTree>
    <p:extLst>
      <p:ext uri="{BB962C8B-B14F-4D97-AF65-F5344CB8AC3E}">
        <p14:creationId xmlns:p14="http://schemas.microsoft.com/office/powerpoint/2010/main" val="210568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30</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10</a:t>
            </a:fld>
            <a:endParaRPr lang="en-US" dirty="0"/>
          </a:p>
        </p:txBody>
      </p:sp>
    </p:spTree>
    <p:extLst>
      <p:ext uri="{BB962C8B-B14F-4D97-AF65-F5344CB8AC3E}">
        <p14:creationId xmlns:p14="http://schemas.microsoft.com/office/powerpoint/2010/main" val="60760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11</a:t>
            </a:fld>
            <a:endParaRPr lang="en-US" dirty="0"/>
          </a:p>
        </p:txBody>
      </p:sp>
    </p:spTree>
    <p:extLst>
      <p:ext uri="{BB962C8B-B14F-4D97-AF65-F5344CB8AC3E}">
        <p14:creationId xmlns:p14="http://schemas.microsoft.com/office/powerpoint/2010/main" val="21056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12</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13</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 Entm't, LLC v. Div. of Alcoholic Beverage Control, 375 </a:t>
            </a:r>
            <a:r>
              <a:rPr lang="en-US" dirty="0" err="1"/>
              <a:t>N.J.Super</a:t>
            </a:r>
            <a:r>
              <a:rPr lang="en-US" dirty="0"/>
              <a:t>. 534, 543 (App.Div.2005).</a:t>
            </a:r>
          </a:p>
        </p:txBody>
      </p:sp>
      <p:sp>
        <p:nvSpPr>
          <p:cNvPr id="4" name="Slide Number Placeholder 3"/>
          <p:cNvSpPr>
            <a:spLocks noGrp="1"/>
          </p:cNvSpPr>
          <p:nvPr>
            <p:ph type="sldNum" sz="quarter" idx="10"/>
          </p:nvPr>
        </p:nvSpPr>
        <p:spPr/>
        <p:txBody>
          <a:bodyPr/>
          <a:lstStyle/>
          <a:p>
            <a:fld id="{BFC1D03A-39B6-4B04-9980-D9FF336A46A8}" type="slidenum">
              <a:rPr lang="en-US" smtClean="0"/>
              <a:pPr/>
              <a:t>14</a:t>
            </a:fld>
            <a:endParaRPr lang="en-US" dirty="0"/>
          </a:p>
        </p:txBody>
      </p:sp>
    </p:spTree>
    <p:extLst>
      <p:ext uri="{BB962C8B-B14F-4D97-AF65-F5344CB8AC3E}">
        <p14:creationId xmlns:p14="http://schemas.microsoft.com/office/powerpoint/2010/main" val="47718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15</a:t>
            </a:fld>
            <a:endParaRPr lang="en-US" dirty="0"/>
          </a:p>
        </p:txBody>
      </p:sp>
    </p:spTree>
    <p:extLst>
      <p:ext uri="{BB962C8B-B14F-4D97-AF65-F5344CB8AC3E}">
        <p14:creationId xmlns:p14="http://schemas.microsoft.com/office/powerpoint/2010/main" val="194300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16</a:t>
            </a:fld>
            <a:endParaRPr lang="en-US" dirty="0"/>
          </a:p>
        </p:txBody>
      </p:sp>
    </p:spTree>
    <p:extLst>
      <p:ext uri="{BB962C8B-B14F-4D97-AF65-F5344CB8AC3E}">
        <p14:creationId xmlns:p14="http://schemas.microsoft.com/office/powerpoint/2010/main" val="47718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145399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290456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70519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392810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284173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153842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959365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216850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191718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321240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1580937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3727976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2491669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443551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1755820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746081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4199457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288315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2939289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3978140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1280047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3841893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3026943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2690221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0ED-C519-E47A-9798-BAD83A6F373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5A51544-D093-A240-88EF-A12538A70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2F07-B5EC-510E-5033-BA74CD47F463}"/>
              </a:ext>
            </a:extLst>
          </p:cNvPr>
          <p:cNvSpPr>
            <a:spLocks noGrp="1"/>
          </p:cNvSpPr>
          <p:nvPr>
            <p:ph type="dt" sz="half" idx="10"/>
          </p:nvPr>
        </p:nvSpPr>
        <p:spPr/>
        <p:txBody>
          <a:bodyPr/>
          <a:lstStyle/>
          <a:p>
            <a:fld id="{F7ACB3D9-E369-46B5-A416-7A3651EBC615}" type="datetimeFigureOut">
              <a:rPr lang="en-US" smtClean="0"/>
              <a:t>10/10/2024</a:t>
            </a:fld>
            <a:endParaRPr lang="en-US"/>
          </a:p>
        </p:txBody>
      </p:sp>
      <p:sp>
        <p:nvSpPr>
          <p:cNvPr id="5" name="Footer Placeholder 4">
            <a:extLst>
              <a:ext uri="{FF2B5EF4-FFF2-40B4-BE49-F238E27FC236}">
                <a16:creationId xmlns:a16="http://schemas.microsoft.com/office/drawing/2014/main" id="{E9713E35-ACEE-8660-F527-0AD23F93F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793AC-5E42-3A17-4020-7B93C7D1CEF1}"/>
              </a:ext>
            </a:extLst>
          </p:cNvPr>
          <p:cNvSpPr>
            <a:spLocks noGrp="1"/>
          </p:cNvSpPr>
          <p:nvPr>
            <p:ph type="sldNum" sz="quarter" idx="12"/>
          </p:nvPr>
        </p:nvSpPr>
        <p:spPr/>
        <p:txBody>
          <a:bodyPr/>
          <a:lstStyle/>
          <a:p>
            <a:fld id="{07366125-3545-45E8-A528-47F00CDE8ACB}" type="slidenum">
              <a:rPr lang="en-US" smtClean="0"/>
              <a:t>‹#›</a:t>
            </a:fld>
            <a:endParaRPr lang="en-US"/>
          </a:p>
        </p:txBody>
      </p:sp>
      <p:sp>
        <p:nvSpPr>
          <p:cNvPr id="9" name="Picture Placeholder 8">
            <a:extLst>
              <a:ext uri="{FF2B5EF4-FFF2-40B4-BE49-F238E27FC236}">
                <a16:creationId xmlns:a16="http://schemas.microsoft.com/office/drawing/2014/main" id="{6D730019-B4D2-CCEF-A2E5-B3FE2B410C9C}"/>
              </a:ext>
            </a:extLst>
          </p:cNvPr>
          <p:cNvSpPr>
            <a:spLocks noGrp="1"/>
          </p:cNvSpPr>
          <p:nvPr>
            <p:ph type="pic" sz="quarter" idx="13"/>
          </p:nvPr>
        </p:nvSpPr>
        <p:spPr>
          <a:xfrm>
            <a:off x="6057899" y="9265445"/>
            <a:ext cx="6172199" cy="1021556"/>
          </a:xfrm>
        </p:spPr>
        <p:txBody>
          <a:bodyPr/>
          <a:lstStyle/>
          <a:p>
            <a:endParaRPr lang="en-US"/>
          </a:p>
        </p:txBody>
      </p:sp>
      <p:pic>
        <p:nvPicPr>
          <p:cNvPr id="7" name="Picture 6">
            <a:extLst>
              <a:ext uri="{FF2B5EF4-FFF2-40B4-BE49-F238E27FC236}">
                <a16:creationId xmlns:a16="http://schemas.microsoft.com/office/drawing/2014/main" id="{1CD06188-2E53-E8C8-B392-151F8E642F78}"/>
              </a:ext>
            </a:extLst>
          </p:cNvPr>
          <p:cNvPicPr>
            <a:picLocks noChangeAspect="1"/>
          </p:cNvPicPr>
          <p:nvPr userDrawn="1"/>
        </p:nvPicPr>
        <p:blipFill>
          <a:blip r:embed="rId2"/>
          <a:stretch>
            <a:fillRect/>
          </a:stretch>
        </p:blipFill>
        <p:spPr>
          <a:xfrm>
            <a:off x="322664" y="8801690"/>
            <a:ext cx="1170534" cy="1170534"/>
          </a:xfrm>
          <a:prstGeom prst="rect">
            <a:avLst/>
          </a:prstGeom>
        </p:spPr>
      </p:pic>
    </p:spTree>
    <p:extLst>
      <p:ext uri="{BB962C8B-B14F-4D97-AF65-F5344CB8AC3E}">
        <p14:creationId xmlns:p14="http://schemas.microsoft.com/office/powerpoint/2010/main" val="139984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hyperlink" Target="mailto:afernandez@njsig.org" TargetMode="External"/><Relationship Id="rId2" Type="http://schemas.openxmlformats.org/officeDocument/2006/relationships/hyperlink" Target="mailto:FROI@njsig.org" TargetMode="External"/><Relationship Id="rId1" Type="http://schemas.openxmlformats.org/officeDocument/2006/relationships/slideLayout" Target="../slideLayouts/slideLayout7.xml"/><Relationship Id="rId4" Type="http://schemas.openxmlformats.org/officeDocument/2006/relationships/hyperlink" Target="mailto:NJSIGclaim@summitrisk.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28600" y="1409700"/>
            <a:ext cx="16230600" cy="8229600"/>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9050" cap="sq">
            <a:solidFill>
              <a:srgbClr val="0D2F60"/>
            </a:solidFill>
            <a:prstDash val="solid"/>
            <a:miter/>
          </a:ln>
        </p:spPr>
      </p:sp>
      <p:grpSp>
        <p:nvGrpSpPr>
          <p:cNvPr id="5" name="Group 5"/>
          <p:cNvGrpSpPr/>
          <p:nvPr/>
        </p:nvGrpSpPr>
        <p:grpSpPr>
          <a:xfrm>
            <a:off x="-770948" y="-1090874"/>
            <a:ext cx="4483065" cy="4205159"/>
            <a:chOff x="571824" y="1513889"/>
            <a:chExt cx="5977420" cy="5606878"/>
          </a:xfrm>
        </p:grpSpPr>
        <p:sp>
          <p:nvSpPr>
            <p:cNvPr id="7" name="Freeform 7"/>
            <p:cNvSpPr/>
            <p:nvPr/>
          </p:nvSpPr>
          <p:spPr>
            <a:xfrm rot="8100000">
              <a:off x="571824" y="1513889"/>
              <a:ext cx="5977420" cy="4093292"/>
            </a:xfrm>
            <a:custGeom>
              <a:avLst/>
              <a:gdLst/>
              <a:ahLst/>
              <a:cxnLst/>
              <a:rect l="l" t="t" r="r" b="b"/>
              <a:pathLst>
                <a:path w="1180725" h="808551">
                  <a:moveTo>
                    <a:pt x="0" y="0"/>
                  </a:moveTo>
                  <a:lnTo>
                    <a:pt x="1180725" y="0"/>
                  </a:lnTo>
                  <a:lnTo>
                    <a:pt x="1180725" y="808551"/>
                  </a:lnTo>
                  <a:lnTo>
                    <a:pt x="0" y="808551"/>
                  </a:lnTo>
                  <a:close/>
                </a:path>
              </a:pathLst>
            </a:custGeom>
            <a:solidFill>
              <a:srgbClr val="0D2F60"/>
            </a:solidFill>
          </p:spPr>
        </p:sp>
        <p:sp>
          <p:nvSpPr>
            <p:cNvPr id="10" name="Freeform 10"/>
            <p:cNvSpPr/>
            <p:nvPr/>
          </p:nvSpPr>
          <p:spPr>
            <a:xfrm rot="5400000">
              <a:off x="182433" y="3986984"/>
              <a:ext cx="4144703" cy="2122863"/>
            </a:xfrm>
            <a:custGeom>
              <a:avLst/>
              <a:gdLst/>
              <a:ahLst/>
              <a:cxnLst/>
              <a:rect l="l" t="t" r="r" b="b"/>
              <a:pathLst>
                <a:path w="1388556" h="711200">
                  <a:moveTo>
                    <a:pt x="694278" y="0"/>
                  </a:moveTo>
                  <a:lnTo>
                    <a:pt x="1388556" y="711200"/>
                  </a:lnTo>
                  <a:lnTo>
                    <a:pt x="0" y="711200"/>
                  </a:lnTo>
                  <a:lnTo>
                    <a:pt x="694278" y="0"/>
                  </a:lnTo>
                  <a:close/>
                </a:path>
              </a:pathLst>
            </a:custGeom>
            <a:solidFill>
              <a:srgbClr val="FFB236"/>
            </a:solidFill>
          </p:spPr>
        </p:sp>
      </p:grpSp>
      <p:grpSp>
        <p:nvGrpSpPr>
          <p:cNvPr id="12" name="Group 12"/>
          <p:cNvGrpSpPr/>
          <p:nvPr/>
        </p:nvGrpSpPr>
        <p:grpSpPr>
          <a:xfrm rot="-10800000">
            <a:off x="14448208" y="7616825"/>
            <a:ext cx="4483065" cy="4205158"/>
            <a:chOff x="571824" y="1513889"/>
            <a:chExt cx="5977420" cy="5606877"/>
          </a:xfrm>
        </p:grpSpPr>
        <p:sp>
          <p:nvSpPr>
            <p:cNvPr id="14" name="Freeform 14"/>
            <p:cNvSpPr/>
            <p:nvPr/>
          </p:nvSpPr>
          <p:spPr>
            <a:xfrm rot="8100000">
              <a:off x="571824" y="1513889"/>
              <a:ext cx="5977420" cy="4093290"/>
            </a:xfrm>
            <a:custGeom>
              <a:avLst/>
              <a:gdLst/>
              <a:ahLst/>
              <a:cxnLst/>
              <a:rect l="l" t="t" r="r" b="b"/>
              <a:pathLst>
                <a:path w="1180725" h="808551">
                  <a:moveTo>
                    <a:pt x="0" y="0"/>
                  </a:moveTo>
                  <a:lnTo>
                    <a:pt x="1180725" y="0"/>
                  </a:lnTo>
                  <a:lnTo>
                    <a:pt x="1180725" y="808551"/>
                  </a:lnTo>
                  <a:lnTo>
                    <a:pt x="0" y="808551"/>
                  </a:lnTo>
                  <a:close/>
                </a:path>
              </a:pathLst>
            </a:custGeom>
            <a:solidFill>
              <a:srgbClr val="0D2F60"/>
            </a:solidFill>
          </p:spPr>
        </p:sp>
        <p:sp>
          <p:nvSpPr>
            <p:cNvPr id="17" name="Freeform 17"/>
            <p:cNvSpPr/>
            <p:nvPr/>
          </p:nvSpPr>
          <p:spPr>
            <a:xfrm rot="5400000">
              <a:off x="182435" y="3986983"/>
              <a:ext cx="4144703" cy="2122863"/>
            </a:xfrm>
            <a:custGeom>
              <a:avLst/>
              <a:gdLst/>
              <a:ahLst/>
              <a:cxnLst/>
              <a:rect l="l" t="t" r="r" b="b"/>
              <a:pathLst>
                <a:path w="1388556" h="711200">
                  <a:moveTo>
                    <a:pt x="694278" y="0"/>
                  </a:moveTo>
                  <a:lnTo>
                    <a:pt x="1388556" y="711200"/>
                  </a:lnTo>
                  <a:lnTo>
                    <a:pt x="0" y="711200"/>
                  </a:lnTo>
                  <a:lnTo>
                    <a:pt x="694278" y="0"/>
                  </a:lnTo>
                  <a:close/>
                </a:path>
              </a:pathLst>
            </a:custGeom>
            <a:solidFill>
              <a:srgbClr val="FFB236"/>
            </a:solidFill>
          </p:spPr>
        </p:sp>
      </p:grpSp>
      <p:grpSp>
        <p:nvGrpSpPr>
          <p:cNvPr id="19" name="Group 19"/>
          <p:cNvGrpSpPr/>
          <p:nvPr/>
        </p:nvGrpSpPr>
        <p:grpSpPr>
          <a:xfrm rot="5400000">
            <a:off x="-1016693" y="7803771"/>
            <a:ext cx="3523645" cy="1804764"/>
            <a:chOff x="0" y="476784"/>
            <a:chExt cx="4698194" cy="2406352"/>
          </a:xfrm>
        </p:grpSpPr>
        <p:sp>
          <p:nvSpPr>
            <p:cNvPr id="21" name="Freeform 21"/>
            <p:cNvSpPr/>
            <p:nvPr/>
          </p:nvSpPr>
          <p:spPr>
            <a:xfrm rot="18766829">
              <a:off x="549530" y="297221"/>
              <a:ext cx="1810279" cy="2288694"/>
            </a:xfrm>
            <a:custGeom>
              <a:avLst/>
              <a:gdLst/>
              <a:ahLst/>
              <a:cxnLst/>
              <a:rect l="l" t="t" r="r" b="b"/>
              <a:pathLst>
                <a:path w="290456" h="367217">
                  <a:moveTo>
                    <a:pt x="0" y="0"/>
                  </a:moveTo>
                  <a:lnTo>
                    <a:pt x="290456" y="0"/>
                  </a:lnTo>
                  <a:lnTo>
                    <a:pt x="290456" y="367217"/>
                  </a:lnTo>
                  <a:lnTo>
                    <a:pt x="0" y="367217"/>
                  </a:lnTo>
                  <a:close/>
                </a:path>
              </a:pathLst>
            </a:custGeom>
            <a:solidFill>
              <a:srgbClr val="F7C613"/>
            </a:solidFill>
          </p:spPr>
        </p:sp>
        <p:sp>
          <p:nvSpPr>
            <p:cNvPr id="24" name="Freeform 24"/>
            <p:cNvSpPr/>
            <p:nvPr/>
          </p:nvSpPr>
          <p:spPr>
            <a:xfrm>
              <a:off x="0" y="476784"/>
              <a:ext cx="4698194" cy="2406352"/>
            </a:xfrm>
            <a:custGeom>
              <a:avLst/>
              <a:gdLst/>
              <a:ahLst/>
              <a:cxnLst/>
              <a:rect l="l" t="t" r="r" b="b"/>
              <a:pathLst>
                <a:path w="1388556" h="711200">
                  <a:moveTo>
                    <a:pt x="694278" y="0"/>
                  </a:moveTo>
                  <a:lnTo>
                    <a:pt x="1388556" y="711200"/>
                  </a:lnTo>
                  <a:lnTo>
                    <a:pt x="0" y="711200"/>
                  </a:lnTo>
                  <a:lnTo>
                    <a:pt x="694278" y="0"/>
                  </a:lnTo>
                  <a:close/>
                </a:path>
              </a:pathLst>
            </a:custGeom>
            <a:solidFill>
              <a:srgbClr val="1E4B82"/>
            </a:solidFill>
          </p:spPr>
        </p:sp>
      </p:grpSp>
      <p:grpSp>
        <p:nvGrpSpPr>
          <p:cNvPr id="26" name="Group 26"/>
          <p:cNvGrpSpPr/>
          <p:nvPr/>
        </p:nvGrpSpPr>
        <p:grpSpPr>
          <a:xfrm rot="-5400000">
            <a:off x="15781047" y="735617"/>
            <a:ext cx="3523645" cy="1804764"/>
            <a:chOff x="0" y="476784"/>
            <a:chExt cx="4698194" cy="2406352"/>
          </a:xfrm>
        </p:grpSpPr>
        <p:sp>
          <p:nvSpPr>
            <p:cNvPr id="28" name="Freeform 28"/>
            <p:cNvSpPr/>
            <p:nvPr/>
          </p:nvSpPr>
          <p:spPr>
            <a:xfrm rot="18766829">
              <a:off x="549531" y="297221"/>
              <a:ext cx="1810279" cy="2288694"/>
            </a:xfrm>
            <a:custGeom>
              <a:avLst/>
              <a:gdLst/>
              <a:ahLst/>
              <a:cxnLst/>
              <a:rect l="l" t="t" r="r" b="b"/>
              <a:pathLst>
                <a:path w="290456" h="367217">
                  <a:moveTo>
                    <a:pt x="0" y="0"/>
                  </a:moveTo>
                  <a:lnTo>
                    <a:pt x="290456" y="0"/>
                  </a:lnTo>
                  <a:lnTo>
                    <a:pt x="290456" y="367217"/>
                  </a:lnTo>
                  <a:lnTo>
                    <a:pt x="0" y="367217"/>
                  </a:lnTo>
                  <a:close/>
                </a:path>
              </a:pathLst>
            </a:custGeom>
            <a:solidFill>
              <a:srgbClr val="F7C613"/>
            </a:solidFill>
          </p:spPr>
        </p:sp>
        <p:sp>
          <p:nvSpPr>
            <p:cNvPr id="31" name="Freeform 31"/>
            <p:cNvSpPr/>
            <p:nvPr/>
          </p:nvSpPr>
          <p:spPr>
            <a:xfrm>
              <a:off x="0" y="476784"/>
              <a:ext cx="4698194" cy="2406352"/>
            </a:xfrm>
            <a:custGeom>
              <a:avLst/>
              <a:gdLst/>
              <a:ahLst/>
              <a:cxnLst/>
              <a:rect l="l" t="t" r="r" b="b"/>
              <a:pathLst>
                <a:path w="1388556" h="711200">
                  <a:moveTo>
                    <a:pt x="694278" y="0"/>
                  </a:moveTo>
                  <a:lnTo>
                    <a:pt x="1388556" y="711200"/>
                  </a:lnTo>
                  <a:lnTo>
                    <a:pt x="0" y="711200"/>
                  </a:lnTo>
                  <a:lnTo>
                    <a:pt x="694278" y="0"/>
                  </a:lnTo>
                  <a:close/>
                </a:path>
              </a:pathLst>
            </a:custGeom>
            <a:solidFill>
              <a:srgbClr val="1E4B82"/>
            </a:solidFill>
          </p:spPr>
        </p:sp>
      </p:grpSp>
      <p:sp>
        <p:nvSpPr>
          <p:cNvPr id="35" name="Freeform 35"/>
          <p:cNvSpPr/>
          <p:nvPr/>
        </p:nvSpPr>
        <p:spPr>
          <a:xfrm>
            <a:off x="5410200" y="7784355"/>
            <a:ext cx="3207566" cy="1263174"/>
          </a:xfrm>
          <a:custGeom>
            <a:avLst/>
            <a:gdLst/>
            <a:ahLst/>
            <a:cxnLst/>
            <a:rect l="l" t="t" r="r" b="b"/>
            <a:pathLst>
              <a:path w="3207566" h="1263174">
                <a:moveTo>
                  <a:pt x="0" y="0"/>
                </a:moveTo>
                <a:lnTo>
                  <a:pt x="3207566" y="0"/>
                </a:lnTo>
                <a:lnTo>
                  <a:pt x="3207566" y="1263174"/>
                </a:lnTo>
                <a:lnTo>
                  <a:pt x="0" y="1263174"/>
                </a:lnTo>
                <a:lnTo>
                  <a:pt x="0" y="0"/>
                </a:lnTo>
                <a:close/>
              </a:path>
            </a:pathLst>
          </a:custGeom>
          <a:blipFill>
            <a:blip r:embed="rId2"/>
            <a:stretch>
              <a:fillRect/>
            </a:stretch>
          </a:blipFill>
        </p:spPr>
      </p:sp>
      <p:sp>
        <p:nvSpPr>
          <p:cNvPr id="36" name="TextBox 36"/>
          <p:cNvSpPr txBox="1"/>
          <p:nvPr/>
        </p:nvSpPr>
        <p:spPr>
          <a:xfrm>
            <a:off x="1028700" y="6512864"/>
            <a:ext cx="16230600" cy="431465"/>
          </a:xfrm>
          <a:prstGeom prst="rect">
            <a:avLst/>
          </a:prstGeom>
        </p:spPr>
        <p:txBody>
          <a:bodyPr lIns="0" tIns="0" rIns="0" bIns="0" rtlCol="0" anchor="t">
            <a:spAutoFit/>
          </a:bodyPr>
          <a:lstStyle/>
          <a:p>
            <a:pPr algn="ctr">
              <a:lnSpc>
                <a:spcPts val="3518"/>
              </a:lnSpc>
            </a:pPr>
            <a:r>
              <a:rPr lang="en-US" sz="2513" dirty="0">
                <a:solidFill>
                  <a:srgbClr val="0D2F60"/>
                </a:solidFill>
                <a:latin typeface="League Spartan"/>
                <a:ea typeface="League Spartan"/>
                <a:cs typeface="League Spartan"/>
                <a:sym typeface="League Spartan"/>
              </a:rPr>
              <a:t>OCTOBER SUB-FUND MEETING  |  OCTOBER 17, 2024</a:t>
            </a:r>
          </a:p>
        </p:txBody>
      </p:sp>
      <p:sp>
        <p:nvSpPr>
          <p:cNvPr id="37" name="TextBox 37"/>
          <p:cNvSpPr txBox="1"/>
          <p:nvPr/>
        </p:nvSpPr>
        <p:spPr>
          <a:xfrm>
            <a:off x="2473300" y="2234347"/>
            <a:ext cx="13234970" cy="3425810"/>
          </a:xfrm>
          <a:prstGeom prst="rect">
            <a:avLst/>
          </a:prstGeom>
        </p:spPr>
        <p:txBody>
          <a:bodyPr lIns="0" tIns="0" rIns="0" bIns="0" rtlCol="0" anchor="t">
            <a:spAutoFit/>
          </a:bodyPr>
          <a:lstStyle/>
          <a:p>
            <a:pPr algn="ctr">
              <a:lnSpc>
                <a:spcPts val="13597"/>
              </a:lnSpc>
            </a:pPr>
            <a:r>
              <a:rPr lang="en-US" sz="9712" dirty="0">
                <a:solidFill>
                  <a:srgbClr val="0D2F60"/>
                </a:solidFill>
                <a:latin typeface="League Spartan"/>
                <a:ea typeface="League Spartan"/>
                <a:cs typeface="League Spartan"/>
                <a:sym typeface="League Spartan"/>
              </a:rPr>
              <a:t>OPRA Amendments</a:t>
            </a:r>
          </a:p>
          <a:p>
            <a:pPr algn="ctr">
              <a:lnSpc>
                <a:spcPts val="13597"/>
              </a:lnSpc>
            </a:pPr>
            <a:r>
              <a:rPr lang="en-US" sz="9712" dirty="0">
                <a:solidFill>
                  <a:srgbClr val="0D2F60"/>
                </a:solidFill>
                <a:latin typeface="League Spartan"/>
                <a:ea typeface="League Spartan"/>
                <a:cs typeface="League Spartan"/>
                <a:sym typeface="League Spartan"/>
              </a:rPr>
              <a:t>D2 Cybersecurity</a:t>
            </a:r>
          </a:p>
        </p:txBody>
      </p:sp>
      <p:pic>
        <p:nvPicPr>
          <p:cNvPr id="20" name="Picture 19">
            <a:extLst>
              <a:ext uri="{FF2B5EF4-FFF2-40B4-BE49-F238E27FC236}">
                <a16:creationId xmlns:a16="http://schemas.microsoft.com/office/drawing/2014/main" id="{1FE58F11-2C29-4FBF-9DCD-CD3C3AD18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852" y="7237449"/>
            <a:ext cx="3142648" cy="2356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ea typeface="Calibri"/>
                <a:cs typeface="Calibri"/>
                <a:sym typeface="Calibri"/>
              </a:rPr>
              <a:t>Individual Privacy</a:t>
            </a:r>
            <a:br>
              <a:rPr lang="en-US" sz="3900" b="1" dirty="0"/>
            </a:br>
            <a:endParaRPr lang="en-US" sz="3900" dirty="0"/>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10</a:t>
            </a:fld>
            <a:endParaRPr lang="en-US"/>
          </a:p>
        </p:txBody>
      </p:sp>
      <p:graphicFrame>
        <p:nvGraphicFramePr>
          <p:cNvPr id="3" name="Content Placeholder 2">
            <a:extLst>
              <a:ext uri="{FF2B5EF4-FFF2-40B4-BE49-F238E27FC236}">
                <a16:creationId xmlns:a16="http://schemas.microsoft.com/office/drawing/2014/main" id="{523C72F5-8BF0-7A8E-241D-668AF787BB6C}"/>
              </a:ext>
            </a:extLst>
          </p:cNvPr>
          <p:cNvGraphicFramePr>
            <a:graphicFrameLocks noGrp="1"/>
          </p:cNvGraphicFramePr>
          <p:nvPr>
            <p:ph idx="1"/>
            <p:extLst/>
          </p:nvPr>
        </p:nvGraphicFramePr>
        <p:xfrm>
          <a:off x="1257301" y="2738438"/>
          <a:ext cx="16034657" cy="64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496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ea typeface="Calibri"/>
                <a:cs typeface="Calibri"/>
                <a:sym typeface="Calibri"/>
              </a:rPr>
              <a:t>What Does This Mean?</a:t>
            </a:r>
            <a:br>
              <a:rPr lang="en-US" sz="3900" b="1" dirty="0"/>
            </a:br>
            <a:endParaRPr lang="en-US" sz="3900" dirty="0"/>
          </a:p>
        </p:txBody>
      </p:sp>
      <p:sp>
        <p:nvSpPr>
          <p:cNvPr id="3" name="Content Placeholder 2"/>
          <p:cNvSpPr>
            <a:spLocks noGrp="1"/>
          </p:cNvSpPr>
          <p:nvPr>
            <p:ph idx="1"/>
          </p:nvPr>
        </p:nvSpPr>
        <p:spPr>
          <a:xfrm>
            <a:off x="1233566" y="2400300"/>
            <a:ext cx="15773400" cy="6377940"/>
          </a:xfrm>
        </p:spPr>
        <p:txBody>
          <a:bodyPr vert="horz" lIns="137160" tIns="68580" rIns="137160" bIns="68580" rtlCol="0" anchor="t">
            <a:normAutofit fontScale="77500" lnSpcReduction="20000"/>
          </a:bodyPr>
          <a:lstStyle/>
          <a:p>
            <a:pPr algn="just">
              <a:lnSpc>
                <a:spcPct val="120000"/>
              </a:lnSpc>
              <a:buClr>
                <a:schemeClr val="accent6">
                  <a:lumMod val="50000"/>
                </a:schemeClr>
              </a:buClr>
            </a:pPr>
            <a:r>
              <a:rPr lang="en-US" sz="3600" dirty="0">
                <a:latin typeface="+mj-lt"/>
                <a:ea typeface="Calibri Light"/>
                <a:cs typeface="Calibri Light"/>
              </a:rPr>
              <a:t>Legislature has sent a message to the courts about interpreting the privacy it intends to be provided under OPRA.</a:t>
            </a:r>
          </a:p>
          <a:p>
            <a:pPr algn="just">
              <a:lnSpc>
                <a:spcPct val="120000"/>
              </a:lnSpc>
              <a:buClr>
                <a:srgbClr val="385723"/>
              </a:buClr>
            </a:pPr>
            <a:r>
              <a:rPr lang="en-US" sz="3600" dirty="0">
                <a:latin typeface="+mj-lt"/>
                <a:ea typeface="Calibri Light"/>
                <a:cs typeface="Calibri Light"/>
              </a:rPr>
              <a:t>In </a:t>
            </a:r>
            <a:r>
              <a:rPr lang="en-US" sz="3600" u="sng" dirty="0">
                <a:latin typeface="+mj-lt"/>
                <a:ea typeface="Calibri Light"/>
                <a:cs typeface="Calibri Light"/>
              </a:rPr>
              <a:t>Bozzi</a:t>
            </a:r>
            <a:r>
              <a:rPr lang="en-US" sz="3600" dirty="0">
                <a:latin typeface="+mj-lt"/>
                <a:ea typeface="Calibri Light"/>
                <a:cs typeface="Calibri Light"/>
              </a:rPr>
              <a:t>, the Supreme Court required Jersey City to disclose the names and addresses of dog owners which had been disclosed to the City in compliance with the law to register their dogs.  The Court appeared to express some frustration with OPRA stating; "We are bound by the language of OPRA and the intent of the Legislature in safeguarding personal information. The inadequacies complained of by Governor McGreevey and the recommendations made by the Privacy Study Commission were not corrected or adopted by the Legislature. Thus, we continue to abide by the plain language of the statute and its fundamental policy favoring disclosure."</a:t>
            </a:r>
          </a:p>
          <a:p>
            <a:pPr algn="just">
              <a:lnSpc>
                <a:spcPct val="120000"/>
              </a:lnSpc>
              <a:buClr>
                <a:srgbClr val="385723"/>
              </a:buClr>
            </a:pPr>
            <a:r>
              <a:rPr lang="en-US" sz="3600" u="sng" dirty="0">
                <a:latin typeface="+mj-lt"/>
                <a:ea typeface="Calibri Light"/>
                <a:cs typeface="Calibri Light"/>
              </a:rPr>
              <a:t>Bozzi </a:t>
            </a:r>
            <a:r>
              <a:rPr lang="en-US" sz="3600" dirty="0">
                <a:latin typeface="+mj-lt"/>
                <a:ea typeface="Calibri Light"/>
                <a:cs typeface="Calibri Light"/>
              </a:rPr>
              <a:t>was explicitly overturned by an enumerated exemption.  </a:t>
            </a:r>
            <a:r>
              <a:rPr lang="en-US" sz="3600" u="sng" dirty="0">
                <a:latin typeface="+mj-lt"/>
                <a:ea typeface="Calibri Light"/>
                <a:cs typeface="Calibri Light"/>
              </a:rPr>
              <a:t>Bozzi</a:t>
            </a:r>
            <a:r>
              <a:rPr lang="en-US" sz="3600" dirty="0">
                <a:latin typeface="+mj-lt"/>
                <a:ea typeface="Calibri Light"/>
                <a:cs typeface="Calibri Light"/>
              </a:rPr>
              <a:t> may have also inspired the changes to requests with commercial intent.</a:t>
            </a:r>
            <a:endParaRPr lang="en-US" sz="3600" dirty="0">
              <a:latin typeface="Calibri Light"/>
              <a:ea typeface="Calibri Light"/>
              <a:cs typeface="Calibri Light"/>
            </a:endParaRPr>
          </a:p>
          <a:p>
            <a:pPr algn="just">
              <a:lnSpc>
                <a:spcPct val="120000"/>
              </a:lnSpc>
              <a:buClr>
                <a:srgbClr val="385723"/>
              </a:buClr>
            </a:pPr>
            <a:r>
              <a:rPr lang="en-US" sz="3600" dirty="0">
                <a:latin typeface="Calibri Light"/>
                <a:ea typeface="Calibri Light"/>
                <a:cs typeface="Calibri Light"/>
              </a:rPr>
              <a:t>In </a:t>
            </a:r>
            <a:r>
              <a:rPr lang="en-US" sz="3600" u="sng" dirty="0">
                <a:latin typeface="Calibri Light"/>
                <a:ea typeface="Calibri Light"/>
                <a:cs typeface="Calibri Light"/>
              </a:rPr>
              <a:t>Rise Against Hate</a:t>
            </a:r>
            <a:r>
              <a:rPr lang="en-US" sz="3600" dirty="0">
                <a:latin typeface="Calibri Light"/>
                <a:ea typeface="Calibri Light"/>
                <a:cs typeface="Calibri Light"/>
              </a:rPr>
              <a:t>, the Appellate Division found that citizens had a reasonable expectation of privacy in their email addresses provided to subscribe to Township newsletters.  The exemption was codified by an enumerated exemption.  </a:t>
            </a:r>
          </a:p>
          <a:p>
            <a:pPr algn="just">
              <a:lnSpc>
                <a:spcPct val="120000"/>
              </a:lnSpc>
              <a:buClr>
                <a:srgbClr val="385723"/>
              </a:buClr>
            </a:pPr>
            <a:endParaRPr lang="en-US" sz="3600" dirty="0">
              <a:latin typeface="Calibri Light"/>
              <a:ea typeface="Calibri Light"/>
              <a:cs typeface="Calibri Light"/>
            </a:endParaRPr>
          </a:p>
          <a:p>
            <a:pPr marL="342900" lvl="1" indent="0">
              <a:buNone/>
            </a:pPr>
            <a:endParaRPr lang="en-US" sz="3000" dirty="0">
              <a:ea typeface="Calibri" panose="020F0502020204030204"/>
              <a:cs typeface="Calibri" panose="020F0502020204030204"/>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11</a:t>
            </a:fld>
            <a:endParaRPr lang="en-US"/>
          </a:p>
        </p:txBody>
      </p:sp>
    </p:spTree>
    <p:extLst>
      <p:ext uri="{BB962C8B-B14F-4D97-AF65-F5344CB8AC3E}">
        <p14:creationId xmlns:p14="http://schemas.microsoft.com/office/powerpoint/2010/main" val="133604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b="1" dirty="0">
                <a:solidFill>
                  <a:srgbClr val="1D5103"/>
                </a:solidFill>
              </a:rPr>
              <a:t>Litigation Strategy</a:t>
            </a:r>
            <a:endParaRPr lang="en-US" sz="3900" dirty="0"/>
          </a:p>
        </p:txBody>
      </p:sp>
      <p:sp>
        <p:nvSpPr>
          <p:cNvPr id="3" name="Content Placeholder 2"/>
          <p:cNvSpPr>
            <a:spLocks noGrp="1"/>
          </p:cNvSpPr>
          <p:nvPr>
            <p:ph idx="1"/>
          </p:nvPr>
        </p:nvSpPr>
        <p:spPr>
          <a:xfrm>
            <a:off x="1257300" y="2894076"/>
            <a:ext cx="15773400" cy="5751228"/>
          </a:xfrm>
        </p:spPr>
        <p:txBody>
          <a:bodyPr vert="horz" lIns="137160" tIns="68580" rIns="137160" bIns="68580" rtlCol="0" anchor="t">
            <a:noAutofit/>
          </a:bodyPr>
          <a:lstStyle/>
          <a:p>
            <a:pPr marL="0" indent="0">
              <a:buNone/>
            </a:pPr>
            <a:endParaRPr lang="en-US" sz="2400" dirty="0">
              <a:latin typeface="Adobe Caslon Pro" panose="0205050205050A020403" pitchFamily="18" charset="0"/>
            </a:endParaRPr>
          </a:p>
          <a:p>
            <a:pPr algn="just">
              <a:lnSpc>
                <a:spcPct val="120000"/>
              </a:lnSpc>
              <a:buClr>
                <a:srgbClr val="385723"/>
              </a:buClr>
            </a:pPr>
            <a:r>
              <a:rPr lang="en-US" sz="2700" dirty="0">
                <a:latin typeface="+mj-lt"/>
              </a:rPr>
              <a:t>For litigation purposes it will be a compelling  to note that the Legislature has clarified where it stands on the issue of individual privacy, sending a message with this recent OPRA update that individual citizens who are disclosing personal information to the government to comply with the law and/or be informed about government activities should not expect that information to be disclosed.</a:t>
            </a:r>
            <a:endParaRPr lang="en-US" sz="2700">
              <a:latin typeface="+mj-lt"/>
              <a:ea typeface="Calibri Light"/>
              <a:cs typeface="Calibri Light"/>
            </a:endParaRPr>
          </a:p>
          <a:p>
            <a:pPr algn="just">
              <a:lnSpc>
                <a:spcPct val="120000"/>
              </a:lnSpc>
            </a:pPr>
            <a:r>
              <a:rPr lang="en-US" sz="2700" dirty="0">
                <a:latin typeface="+mj-lt"/>
              </a:rPr>
              <a:t>Note that in </a:t>
            </a:r>
            <a:r>
              <a:rPr lang="en-US" sz="2700" u="sng" dirty="0">
                <a:latin typeface="+mj-lt"/>
              </a:rPr>
              <a:t>Brooks</a:t>
            </a:r>
            <a:r>
              <a:rPr lang="en-US" sz="2700" dirty="0">
                <a:latin typeface="+mj-lt"/>
              </a:rPr>
              <a:t>, the Appellate Division found that "it is least colorable that a member of the public would expect that their name, email address, the fact that they communicated with a municipal official or employee, and the subject matter of that communication would not be readily subject to public disclosure".  Despite this arguably reasonable assumption, the public's naivety was outweighed by the information sought going to the heart of the purpose of OPRA: to root out corruption through transparency.  This holding was not overturned and may create an important limit to the above argument.</a:t>
            </a:r>
            <a:endParaRPr lang="en-US" sz="2700">
              <a:latin typeface="+mj-l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12</a:t>
            </a:fld>
            <a:endParaRPr lang="en-US"/>
          </a:p>
        </p:txBody>
      </p:sp>
    </p:spTree>
    <p:extLst>
      <p:ext uri="{BB962C8B-B14F-4D97-AF65-F5344CB8AC3E}">
        <p14:creationId xmlns:p14="http://schemas.microsoft.com/office/powerpoint/2010/main" val="166362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r>
              <a:rPr lang="en-US" sz="5400" b="1" dirty="0">
                <a:solidFill>
                  <a:srgbClr val="1D5103"/>
                </a:solidFill>
                <a:ea typeface="Calibri Light"/>
                <a:cs typeface="Calibri Light"/>
              </a:rPr>
              <a:t>Communications</a:t>
            </a: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13</a:t>
            </a:fld>
            <a:endParaRPr lang="en-US"/>
          </a:p>
        </p:txBody>
      </p:sp>
      <p:graphicFrame>
        <p:nvGraphicFramePr>
          <p:cNvPr id="55" name="Content Placeholder 54">
            <a:extLst>
              <a:ext uri="{FF2B5EF4-FFF2-40B4-BE49-F238E27FC236}">
                <a16:creationId xmlns:a16="http://schemas.microsoft.com/office/drawing/2014/main" id="{15ABFDCC-9EC8-9EB8-6D4C-4C60B2553C6E}"/>
              </a:ext>
            </a:extLst>
          </p:cNvPr>
          <p:cNvGraphicFramePr>
            <a:graphicFrameLocks noGrp="1"/>
          </p:cNvGraphicFramePr>
          <p:nvPr>
            <p:ph idx="1"/>
            <p:extLst/>
          </p:nvPr>
        </p:nvGraphicFramePr>
        <p:xfrm>
          <a:off x="1257301" y="2738438"/>
          <a:ext cx="15387452" cy="648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27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r>
              <a:rPr lang="en-US" sz="5400" b="1" dirty="0">
                <a:solidFill>
                  <a:srgbClr val="1D5103"/>
                </a:solidFill>
              </a:rPr>
              <a:t>What Does This Mean?</a:t>
            </a:r>
            <a:endParaRPr lang="en-US" sz="3900" dirty="0"/>
          </a:p>
        </p:txBody>
      </p:sp>
      <p:sp>
        <p:nvSpPr>
          <p:cNvPr id="3" name="Content Placeholder 2"/>
          <p:cNvSpPr>
            <a:spLocks noGrp="1"/>
          </p:cNvSpPr>
          <p:nvPr>
            <p:ph idx="1"/>
          </p:nvPr>
        </p:nvSpPr>
        <p:spPr>
          <a:xfrm>
            <a:off x="1257300" y="2894076"/>
            <a:ext cx="15773400" cy="6377940"/>
          </a:xfrm>
        </p:spPr>
        <p:txBody>
          <a:bodyPr vert="horz" lIns="137160" tIns="68580" rIns="137160" bIns="68580" rtlCol="0" anchor="ctr">
            <a:normAutofit lnSpcReduction="10000"/>
          </a:bodyPr>
          <a:lstStyle/>
          <a:p>
            <a:pPr>
              <a:buClr>
                <a:srgbClr val="1D5103"/>
              </a:buClr>
            </a:pPr>
            <a:r>
              <a:rPr lang="en-US" sz="3600" dirty="0">
                <a:latin typeface="+mj-lt"/>
                <a:ea typeface="Calibri Light"/>
                <a:cs typeface="Calibri Light"/>
              </a:rPr>
              <a:t>The new limit on requests for communication is a codification and possibly expansion of the case law that has grown around MAG, a case that has been cited in 100 cases since 2005, regarding when an OPRA request is "overbroad".  </a:t>
            </a:r>
          </a:p>
          <a:p>
            <a:pPr>
              <a:buClr>
                <a:srgbClr val="1D5103"/>
              </a:buClr>
            </a:pPr>
            <a:r>
              <a:rPr lang="en-US" sz="3600" dirty="0">
                <a:latin typeface="+mj-lt"/>
                <a:ea typeface="Calibri Light"/>
                <a:cs typeface="Calibri Light"/>
              </a:rPr>
              <a:t>In </a:t>
            </a:r>
            <a:r>
              <a:rPr lang="en-US" sz="3600" u="sng" dirty="0">
                <a:latin typeface="+mj-lt"/>
                <a:ea typeface="Calibri Light"/>
                <a:cs typeface="Calibri Light"/>
              </a:rPr>
              <a:t>Burke</a:t>
            </a:r>
            <a:r>
              <a:rPr lang="en-US" sz="3600" dirty="0">
                <a:latin typeface="+mj-lt"/>
                <a:ea typeface="Calibri Light"/>
                <a:cs typeface="Calibri Light"/>
              </a:rPr>
              <a:t>, the Appellate Division found that a request for all correspondence between the Office of the Governor and the Port Authority regarding EZ Pass benefits was not overbroad because it was confined to a clearly described subject matter and limited to particularized identifiable government records, namely, correspondence with another government entity.</a:t>
            </a:r>
          </a:p>
          <a:p>
            <a:pPr>
              <a:buClr>
                <a:srgbClr val="1D5103"/>
              </a:buClr>
            </a:pPr>
            <a:r>
              <a:rPr lang="en-US" sz="3600" dirty="0">
                <a:latin typeface="+mj-lt"/>
                <a:ea typeface="Calibri Light"/>
                <a:cs typeface="Calibri Light"/>
              </a:rPr>
              <a:t>More recently, the Appellate Division found that a request for "all correspondence related to [the Police Accountability Project]" was overbroad because it was a request for general information to be analyzed, collated and compiled.</a:t>
            </a:r>
          </a:p>
          <a:p>
            <a:pPr>
              <a:buClr>
                <a:srgbClr val="1D5103"/>
              </a:buClr>
            </a:pPr>
            <a:endParaRPr lang="en-US" sz="3600" dirty="0">
              <a:latin typeface="+mj-l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14</a:t>
            </a:fld>
            <a:endParaRPr lang="en-US"/>
          </a:p>
        </p:txBody>
      </p:sp>
    </p:spTree>
    <p:extLst>
      <p:ext uri="{BB962C8B-B14F-4D97-AF65-F5344CB8AC3E}">
        <p14:creationId xmlns:p14="http://schemas.microsoft.com/office/powerpoint/2010/main" val="360501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b="1" dirty="0">
                <a:solidFill>
                  <a:srgbClr val="1D5103"/>
                </a:solidFill>
              </a:rPr>
              <a:t>Litigation Strategy</a:t>
            </a:r>
            <a:endParaRPr lang="en-US" sz="3900" dirty="0"/>
          </a:p>
        </p:txBody>
      </p:sp>
      <p:sp>
        <p:nvSpPr>
          <p:cNvPr id="3" name="Content Placeholder 2"/>
          <p:cNvSpPr>
            <a:spLocks noGrp="1"/>
          </p:cNvSpPr>
          <p:nvPr>
            <p:ph idx="1"/>
          </p:nvPr>
        </p:nvSpPr>
        <p:spPr>
          <a:xfrm>
            <a:off x="1257300" y="2894076"/>
            <a:ext cx="15773400" cy="5265126"/>
          </a:xfrm>
        </p:spPr>
        <p:txBody>
          <a:bodyPr vert="horz" lIns="137160" tIns="68580" rIns="137160" bIns="68580" rtlCol="0" anchor="t">
            <a:normAutofit fontScale="85000" lnSpcReduction="20000"/>
          </a:bodyPr>
          <a:lstStyle/>
          <a:p>
            <a:pPr marL="0" indent="0">
              <a:buNone/>
            </a:pPr>
            <a:endParaRPr lang="en-US" sz="2400" dirty="0">
              <a:latin typeface="Adobe Caslon Pro" panose="0205050205050A020403" pitchFamily="18" charset="0"/>
            </a:endParaRPr>
          </a:p>
          <a:p>
            <a:pPr>
              <a:buClr>
                <a:schemeClr val="accent6">
                  <a:lumMod val="50000"/>
                </a:schemeClr>
              </a:buClr>
            </a:pPr>
            <a:r>
              <a:rPr lang="en-US" sz="4800" dirty="0">
                <a:latin typeface="+mj-lt"/>
                <a:ea typeface="Calibri Light"/>
                <a:cs typeface="Calibri Light"/>
              </a:rPr>
              <a:t>The Legislature's move to codify and even slightly expand the courts' interpretation "overbroad" requests for communication demonstrates that both the Legislature and the courts find it necessary, under OPRA, to protect agencies from burdensome requests.  Such an argument will likely be persuasive when defending a request for communications that was denied as overbroad.</a:t>
            </a:r>
          </a:p>
          <a:p>
            <a:pPr lvl="1">
              <a:buClr>
                <a:srgbClr val="385723"/>
              </a:buClr>
              <a:buFont typeface="Courier New" panose="020B0604020202020204" pitchFamily="34" charset="0"/>
              <a:buChar char="o"/>
            </a:pPr>
            <a:r>
              <a:rPr lang="en-US" sz="4200" dirty="0">
                <a:latin typeface="+mj-lt"/>
                <a:ea typeface="Calibri Light"/>
                <a:cs typeface="Calibri Light"/>
              </a:rPr>
              <a:t>Remember: OPRA rewards collaboration, so encouraging clients to calculate what would be reasonable and offer to provide the records with a special service charge over a longer timeframe will be preferred to a flat denial.</a:t>
            </a: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15</a:t>
            </a:fld>
            <a:endParaRPr lang="en-US"/>
          </a:p>
        </p:txBody>
      </p:sp>
    </p:spTree>
    <p:extLst>
      <p:ext uri="{BB962C8B-B14F-4D97-AF65-F5344CB8AC3E}">
        <p14:creationId xmlns:p14="http://schemas.microsoft.com/office/powerpoint/2010/main" val="227518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r>
              <a:rPr lang="en-US" sz="5400" b="1" dirty="0">
                <a:solidFill>
                  <a:srgbClr val="1D5103"/>
                </a:solidFill>
              </a:rPr>
              <a:t>Security Footage</a:t>
            </a:r>
            <a:endParaRPr lang="en-US" dirty="0">
              <a:ea typeface="+mj-ea"/>
              <a:cs typeface="+mj-cs"/>
            </a:endParaRPr>
          </a:p>
        </p:txBody>
      </p:sp>
      <p:graphicFrame>
        <p:nvGraphicFramePr>
          <p:cNvPr id="6" name="Content Placeholder 5">
            <a:extLst>
              <a:ext uri="{FF2B5EF4-FFF2-40B4-BE49-F238E27FC236}">
                <a16:creationId xmlns:a16="http://schemas.microsoft.com/office/drawing/2014/main" id="{2D0A07E2-7A5D-551E-3AAA-D8CE57EC7D72}"/>
              </a:ext>
            </a:extLst>
          </p:cNvPr>
          <p:cNvGraphicFramePr>
            <a:graphicFrameLocks noGrp="1"/>
          </p:cNvGraphicFramePr>
          <p:nvPr>
            <p:ph idx="1"/>
            <p:extLst/>
          </p:nvPr>
        </p:nvGraphicFramePr>
        <p:xfrm>
          <a:off x="1257300" y="2738438"/>
          <a:ext cx="15491361" cy="648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16</a:t>
            </a:fld>
            <a:endParaRPr lang="en-US"/>
          </a:p>
        </p:txBody>
      </p:sp>
      <p:pic>
        <p:nvPicPr>
          <p:cNvPr id="5" name="Picture 4">
            <a:extLst>
              <a:ext uri="{FF2B5EF4-FFF2-40B4-BE49-F238E27FC236}">
                <a16:creationId xmlns:a16="http://schemas.microsoft.com/office/drawing/2014/main" id="{88E76D11-7C8C-F0CB-B9D7-D5BEC21682A2}"/>
              </a:ext>
            </a:extLst>
          </p:cNvPr>
          <p:cNvPicPr>
            <a:picLocks noChangeAspect="1"/>
          </p:cNvPicPr>
          <p:nvPr/>
        </p:nvPicPr>
        <p:blipFill>
          <a:blip r:embed="rId8"/>
          <a:stretch>
            <a:fillRect/>
          </a:stretch>
        </p:blipFill>
        <p:spPr>
          <a:xfrm>
            <a:off x="495389" y="8637834"/>
            <a:ext cx="1170534" cy="1170534"/>
          </a:xfrm>
          <a:prstGeom prst="rect">
            <a:avLst/>
          </a:prstGeom>
        </p:spPr>
      </p:pic>
    </p:spTree>
    <p:extLst>
      <p:ext uri="{BB962C8B-B14F-4D97-AF65-F5344CB8AC3E}">
        <p14:creationId xmlns:p14="http://schemas.microsoft.com/office/powerpoint/2010/main" val="119075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r>
              <a:rPr lang="en-US" sz="5400" b="1" dirty="0">
                <a:solidFill>
                  <a:srgbClr val="1D5103"/>
                </a:solidFill>
              </a:rPr>
              <a:t>What Does This Mean?</a:t>
            </a:r>
            <a:endParaRPr lang="en-US" sz="3900" dirty="0"/>
          </a:p>
        </p:txBody>
      </p:sp>
      <p:sp>
        <p:nvSpPr>
          <p:cNvPr id="3" name="Content Placeholder 2"/>
          <p:cNvSpPr>
            <a:spLocks noGrp="1"/>
          </p:cNvSpPr>
          <p:nvPr>
            <p:ph idx="1"/>
          </p:nvPr>
        </p:nvSpPr>
        <p:spPr>
          <a:xfrm>
            <a:off x="1257300" y="2894076"/>
            <a:ext cx="15773400" cy="6377940"/>
          </a:xfrm>
        </p:spPr>
        <p:txBody>
          <a:bodyPr vert="horz" lIns="137160" tIns="68580" rIns="137160" bIns="68580" rtlCol="0" anchor="ctr">
            <a:normAutofit/>
          </a:bodyPr>
          <a:lstStyle/>
          <a:p>
            <a:pPr>
              <a:buClr>
                <a:srgbClr val="1D5103"/>
              </a:buClr>
            </a:pPr>
            <a:r>
              <a:rPr lang="en-US" sz="3600" dirty="0">
                <a:latin typeface="+mj-lt"/>
              </a:rPr>
              <a:t>The changes to the security exemptions appear to be a codification of the rules developed by Gilleran interpreting the security exemptions for security footage.</a:t>
            </a:r>
            <a:endParaRPr lang="en-US" sz="3600" dirty="0">
              <a:latin typeface="+mj-lt"/>
              <a:ea typeface="Calibri Light"/>
              <a:cs typeface="Calibri Light"/>
            </a:endParaRPr>
          </a:p>
          <a:p>
            <a:pPr>
              <a:buClr>
                <a:srgbClr val="1D5103"/>
              </a:buClr>
            </a:pPr>
            <a:r>
              <a:rPr lang="en-US" sz="3600" u="sng" dirty="0">
                <a:latin typeface="Calibri Light"/>
                <a:ea typeface="Calibri Light"/>
                <a:cs typeface="Calibri Light"/>
              </a:rPr>
              <a:t>Gilleran</a:t>
            </a:r>
            <a:r>
              <a:rPr lang="en-US" sz="3600" dirty="0">
                <a:latin typeface="Calibri Light"/>
                <a:ea typeface="Calibri Light"/>
                <a:cs typeface="Calibri Light"/>
              </a:rPr>
              <a:t> found that hours of footage outside town hall and the police station was within OPRA's security exemption because the township established that it would reveal weaknesses in the security system and jeopardize the safety of individuals in the footage.</a:t>
            </a:r>
            <a:endParaRPr lang="en-US" sz="3600" dirty="0">
              <a:solidFill>
                <a:srgbClr val="000000"/>
              </a:solidFill>
              <a:latin typeface="Calibri Light"/>
              <a:ea typeface="Calibri Light"/>
              <a:cs typeface="Calibri Light"/>
            </a:endParaRPr>
          </a:p>
          <a:p>
            <a:pPr marL="0" indent="0">
              <a:buClr>
                <a:srgbClr val="1D5103"/>
              </a:buClr>
              <a:buNone/>
            </a:pPr>
            <a:endParaRPr lang="en-US" sz="3600" dirty="0">
              <a:solidFill>
                <a:srgbClr val="000000"/>
              </a:solidFill>
              <a:latin typeface="Calibri Ligh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17</a:t>
            </a:fld>
            <a:endParaRPr lang="en-US"/>
          </a:p>
        </p:txBody>
      </p:sp>
    </p:spTree>
    <p:extLst>
      <p:ext uri="{BB962C8B-B14F-4D97-AF65-F5344CB8AC3E}">
        <p14:creationId xmlns:p14="http://schemas.microsoft.com/office/powerpoint/2010/main" val="34481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b="1" dirty="0">
                <a:solidFill>
                  <a:srgbClr val="1D5103"/>
                </a:solidFill>
              </a:rPr>
              <a:t>Litigation Strategy</a:t>
            </a:r>
            <a:endParaRPr lang="en-US" sz="3900" dirty="0"/>
          </a:p>
        </p:txBody>
      </p:sp>
      <p:sp>
        <p:nvSpPr>
          <p:cNvPr id="3" name="Content Placeholder 2"/>
          <p:cNvSpPr>
            <a:spLocks noGrp="1"/>
          </p:cNvSpPr>
          <p:nvPr>
            <p:ph idx="1"/>
          </p:nvPr>
        </p:nvSpPr>
        <p:spPr>
          <a:xfrm>
            <a:off x="1257300" y="2894076"/>
            <a:ext cx="15773400" cy="5265126"/>
          </a:xfrm>
        </p:spPr>
        <p:txBody>
          <a:bodyPr vert="horz" lIns="137160" tIns="68580" rIns="137160" bIns="68580" rtlCol="0" anchor="t">
            <a:normAutofit fontScale="77500" lnSpcReduction="20000"/>
          </a:bodyPr>
          <a:lstStyle/>
          <a:p>
            <a:pPr marL="0" indent="0">
              <a:buNone/>
            </a:pPr>
            <a:endParaRPr lang="en-US" sz="2400" dirty="0">
              <a:latin typeface="Adobe Caslon Pro" panose="0205050205050A020403" pitchFamily="18" charset="0"/>
            </a:endParaRPr>
          </a:p>
          <a:p>
            <a:pPr>
              <a:buClr>
                <a:srgbClr val="385723"/>
              </a:buClr>
            </a:pPr>
            <a:r>
              <a:rPr lang="en-US" sz="4800" dirty="0">
                <a:latin typeface="+mj-lt"/>
                <a:ea typeface="Calibri Light"/>
                <a:cs typeface="Calibri Light"/>
              </a:rPr>
              <a:t>The updates to the security exemptions affirms that security footage is exempt from OPRA unless the requestor has a limited and clearly defined request AND the disclosure would not expose weaknesses in the security system OR the security of those captured by the video.  This provides three avenues to deny a request for security footage.</a:t>
            </a:r>
          </a:p>
          <a:p>
            <a:pPr lvl="1">
              <a:buClr>
                <a:srgbClr val="385723"/>
              </a:buClr>
              <a:buFont typeface="Courier New" panose="020B0604020202020204" pitchFamily="34" charset="0"/>
              <a:buChar char="o"/>
            </a:pPr>
            <a:r>
              <a:rPr lang="en-US" sz="4200" dirty="0">
                <a:latin typeface="+mj-lt"/>
                <a:ea typeface="Calibri Light"/>
                <a:cs typeface="Calibri Light"/>
              </a:rPr>
              <a:t>Note: </a:t>
            </a:r>
            <a:r>
              <a:rPr lang="en-US" sz="4200" u="sng" dirty="0">
                <a:latin typeface="+mj-lt"/>
                <a:ea typeface="Calibri Light"/>
                <a:cs typeface="Calibri Light"/>
              </a:rPr>
              <a:t>Gilleran </a:t>
            </a:r>
            <a:r>
              <a:rPr lang="en-US" sz="4200" dirty="0">
                <a:latin typeface="+mj-lt"/>
                <a:ea typeface="Calibri Light"/>
                <a:cs typeface="Calibri Light"/>
              </a:rPr>
              <a:t>and a later Appellate Division case interpreting </a:t>
            </a:r>
            <a:r>
              <a:rPr lang="en-US" sz="4200" u="sng" dirty="0">
                <a:latin typeface="+mj-lt"/>
                <a:ea typeface="Calibri Light"/>
                <a:cs typeface="Calibri Light"/>
              </a:rPr>
              <a:t>Gilleran</a:t>
            </a:r>
            <a:r>
              <a:rPr lang="en-US" sz="4200" dirty="0">
                <a:latin typeface="+mj-lt"/>
                <a:ea typeface="Calibri Light"/>
                <a:cs typeface="Calibri Light"/>
              </a:rPr>
              <a:t>, </a:t>
            </a:r>
            <a:r>
              <a:rPr lang="en-US" sz="4200" u="sng" dirty="0">
                <a:latin typeface="+mj-lt"/>
                <a:ea typeface="Calibri Light"/>
                <a:cs typeface="Calibri Light"/>
              </a:rPr>
              <a:t>Zezza</a:t>
            </a:r>
            <a:r>
              <a:rPr lang="en-US" sz="4200" dirty="0">
                <a:latin typeface="+mj-lt"/>
                <a:ea typeface="Calibri Light"/>
                <a:cs typeface="Calibri Light"/>
              </a:rPr>
              <a:t>, put the burden of showing that the footage could jeopardize security on the public agency.  The language interpreted in </a:t>
            </a:r>
            <a:r>
              <a:rPr lang="en-US" sz="4200" u="sng" dirty="0">
                <a:latin typeface="+mj-lt"/>
                <a:ea typeface="Calibri Light"/>
                <a:cs typeface="Calibri Light"/>
              </a:rPr>
              <a:t>Gilleran </a:t>
            </a:r>
            <a:r>
              <a:rPr lang="en-US" sz="4200" dirty="0">
                <a:latin typeface="+mj-lt"/>
                <a:ea typeface="Calibri Light"/>
                <a:cs typeface="Calibri Light"/>
              </a:rPr>
              <a:t>and </a:t>
            </a:r>
            <a:r>
              <a:rPr lang="en-US" sz="4200" u="sng" dirty="0">
                <a:latin typeface="+mj-lt"/>
                <a:ea typeface="Calibri Light"/>
                <a:cs typeface="Calibri Light"/>
              </a:rPr>
              <a:t>Zezza </a:t>
            </a:r>
            <a:r>
              <a:rPr lang="en-US" sz="4200" dirty="0">
                <a:latin typeface="+mj-lt"/>
                <a:ea typeface="Calibri Light"/>
                <a:cs typeface="Calibri Light"/>
              </a:rPr>
              <a:t>only exempted footage that if disclosed would jeopardize security.  The new language is open to the interpretation that the burden falls on the requestor by presuming that footage is not disclosable unless it is deemed not to compromise security.</a:t>
            </a: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18</a:t>
            </a:fld>
            <a:endParaRPr lang="en-US"/>
          </a:p>
        </p:txBody>
      </p:sp>
    </p:spTree>
    <p:extLst>
      <p:ext uri="{BB962C8B-B14F-4D97-AF65-F5344CB8AC3E}">
        <p14:creationId xmlns:p14="http://schemas.microsoft.com/office/powerpoint/2010/main" val="212186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r>
              <a:rPr lang="en-US" sz="5400" b="1" dirty="0">
                <a:solidFill>
                  <a:srgbClr val="1D5103"/>
                </a:solidFill>
              </a:rPr>
              <a:t>Commercial Requests</a:t>
            </a:r>
            <a:endParaRPr lang="en-US" dirty="0">
              <a:ea typeface="+mj-ea"/>
              <a:cs typeface="+mj-cs"/>
            </a:endParaRPr>
          </a:p>
        </p:txBody>
      </p:sp>
      <p:graphicFrame>
        <p:nvGraphicFramePr>
          <p:cNvPr id="6" name="Content Placeholder 5">
            <a:extLst>
              <a:ext uri="{FF2B5EF4-FFF2-40B4-BE49-F238E27FC236}">
                <a16:creationId xmlns:a16="http://schemas.microsoft.com/office/drawing/2014/main" id="{2D0A07E2-7A5D-551E-3AAA-D8CE57EC7D72}"/>
              </a:ext>
            </a:extLst>
          </p:cNvPr>
          <p:cNvGraphicFramePr>
            <a:graphicFrameLocks noGrp="1"/>
          </p:cNvGraphicFramePr>
          <p:nvPr>
            <p:ph idx="1"/>
          </p:nvPr>
        </p:nvGraphicFramePr>
        <p:xfrm>
          <a:off x="1257300" y="2738438"/>
          <a:ext cx="15773400" cy="652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endParaRPr lang="en-US" dirty="0">
              <a:ea typeface="Calibri"/>
              <a:cs typeface="Calibri"/>
            </a:endParaRPr>
          </a:p>
        </p:txBody>
      </p:sp>
    </p:spTree>
    <p:extLst>
      <p:ext uri="{BB962C8B-B14F-4D97-AF65-F5344CB8AC3E}">
        <p14:creationId xmlns:p14="http://schemas.microsoft.com/office/powerpoint/2010/main" val="239309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9050" cap="sq">
              <a:solidFill>
                <a:srgbClr val="0D2F60"/>
              </a:solidFill>
              <a:prstDash val="solid"/>
              <a:miter/>
            </a:ln>
          </p:spPr>
        </p:sp>
        <p:sp>
          <p:nvSpPr>
            <p:cNvPr id="4" name="TextBox 4"/>
            <p:cNvSpPr txBox="1"/>
            <p:nvPr/>
          </p:nvSpPr>
          <p:spPr>
            <a:xfrm>
              <a:off x="0" y="-28575"/>
              <a:ext cx="4274726" cy="219604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400000">
            <a:off x="8564174" y="-3276094"/>
            <a:ext cx="1335145" cy="10137754"/>
            <a:chOff x="0" y="0"/>
            <a:chExt cx="285629" cy="2168778"/>
          </a:xfrm>
        </p:grpSpPr>
        <p:sp>
          <p:nvSpPr>
            <p:cNvPr id="6" name="Freeform 6"/>
            <p:cNvSpPr/>
            <p:nvPr/>
          </p:nvSpPr>
          <p:spPr>
            <a:xfrm>
              <a:off x="0" y="0"/>
              <a:ext cx="285629" cy="2168778"/>
            </a:xfrm>
            <a:custGeom>
              <a:avLst/>
              <a:gdLst/>
              <a:ahLst/>
              <a:cxnLst/>
              <a:rect l="l" t="t" r="r" b="b"/>
              <a:pathLst>
                <a:path w="285629" h="2168778">
                  <a:moveTo>
                    <a:pt x="0" y="0"/>
                  </a:moveTo>
                  <a:lnTo>
                    <a:pt x="285629" y="0"/>
                  </a:lnTo>
                  <a:lnTo>
                    <a:pt x="285629" y="2168778"/>
                  </a:lnTo>
                  <a:lnTo>
                    <a:pt x="0" y="2168778"/>
                  </a:lnTo>
                  <a:close/>
                </a:path>
              </a:pathLst>
            </a:custGeom>
            <a:solidFill>
              <a:srgbClr val="F7C613"/>
            </a:solidFill>
          </p:spPr>
        </p:sp>
        <p:sp>
          <p:nvSpPr>
            <p:cNvPr id="7" name="TextBox 7"/>
            <p:cNvSpPr txBox="1"/>
            <p:nvPr/>
          </p:nvSpPr>
          <p:spPr>
            <a:xfrm>
              <a:off x="0" y="-28575"/>
              <a:ext cx="285629" cy="2197353"/>
            </a:xfrm>
            <a:prstGeom prst="rect">
              <a:avLst/>
            </a:prstGeom>
          </p:spPr>
          <p:txBody>
            <a:bodyPr lIns="62541" tIns="62541" rIns="62541" bIns="62541" rtlCol="0" anchor="ctr"/>
            <a:lstStyle/>
            <a:p>
              <a:pPr algn="ctr">
                <a:lnSpc>
                  <a:spcPts val="2659"/>
                </a:lnSpc>
              </a:pPr>
              <a:endParaRPr/>
            </a:p>
          </p:txBody>
        </p:sp>
      </p:grpSp>
      <p:grpSp>
        <p:nvGrpSpPr>
          <p:cNvPr id="8" name="Group 8"/>
          <p:cNvGrpSpPr/>
          <p:nvPr/>
        </p:nvGrpSpPr>
        <p:grpSpPr>
          <a:xfrm rot="5400000">
            <a:off x="8476428" y="-3372605"/>
            <a:ext cx="1335145" cy="10137754"/>
            <a:chOff x="0" y="0"/>
            <a:chExt cx="285629" cy="2168778"/>
          </a:xfrm>
        </p:grpSpPr>
        <p:sp>
          <p:nvSpPr>
            <p:cNvPr id="9" name="Freeform 9"/>
            <p:cNvSpPr/>
            <p:nvPr/>
          </p:nvSpPr>
          <p:spPr>
            <a:xfrm>
              <a:off x="0" y="0"/>
              <a:ext cx="285629" cy="2168778"/>
            </a:xfrm>
            <a:custGeom>
              <a:avLst/>
              <a:gdLst/>
              <a:ahLst/>
              <a:cxnLst/>
              <a:rect l="l" t="t" r="r" b="b"/>
              <a:pathLst>
                <a:path w="285629" h="2168778">
                  <a:moveTo>
                    <a:pt x="0" y="0"/>
                  </a:moveTo>
                  <a:lnTo>
                    <a:pt x="285629" y="0"/>
                  </a:lnTo>
                  <a:lnTo>
                    <a:pt x="285629" y="2168778"/>
                  </a:lnTo>
                  <a:lnTo>
                    <a:pt x="0" y="2168778"/>
                  </a:lnTo>
                  <a:close/>
                </a:path>
              </a:pathLst>
            </a:custGeom>
            <a:solidFill>
              <a:srgbClr val="0D2F60"/>
            </a:solidFill>
          </p:spPr>
        </p:sp>
        <p:sp>
          <p:nvSpPr>
            <p:cNvPr id="10" name="TextBox 10"/>
            <p:cNvSpPr txBox="1"/>
            <p:nvPr/>
          </p:nvSpPr>
          <p:spPr>
            <a:xfrm>
              <a:off x="0" y="-28575"/>
              <a:ext cx="285629" cy="2197353"/>
            </a:xfrm>
            <a:prstGeom prst="rect">
              <a:avLst/>
            </a:prstGeom>
          </p:spPr>
          <p:txBody>
            <a:bodyPr lIns="62541" tIns="62541" rIns="62541" bIns="62541" rtlCol="0" anchor="ctr"/>
            <a:lstStyle/>
            <a:p>
              <a:pPr algn="ctr">
                <a:lnSpc>
                  <a:spcPts val="2659"/>
                </a:lnSpc>
              </a:pPr>
              <a:endParaRPr/>
            </a:p>
          </p:txBody>
        </p:sp>
      </p:grpSp>
      <p:sp>
        <p:nvSpPr>
          <p:cNvPr id="11" name="TextBox 11"/>
          <p:cNvSpPr txBox="1"/>
          <p:nvPr/>
        </p:nvSpPr>
        <p:spPr>
          <a:xfrm>
            <a:off x="4181920" y="1382582"/>
            <a:ext cx="9740085" cy="636906"/>
          </a:xfrm>
          <a:prstGeom prst="rect">
            <a:avLst/>
          </a:prstGeom>
        </p:spPr>
        <p:txBody>
          <a:bodyPr lIns="0" tIns="0" rIns="0" bIns="0" rtlCol="0" anchor="t">
            <a:spAutoFit/>
          </a:bodyPr>
          <a:lstStyle/>
          <a:p>
            <a:pPr algn="ctr">
              <a:lnSpc>
                <a:spcPts val="5319"/>
              </a:lnSpc>
            </a:pPr>
            <a:r>
              <a:rPr lang="en-US" sz="3799">
                <a:solidFill>
                  <a:srgbClr val="FFFFFF"/>
                </a:solidFill>
                <a:latin typeface="League Spartan"/>
                <a:ea typeface="League Spartan"/>
                <a:cs typeface="League Spartan"/>
                <a:sym typeface="League Spartan"/>
              </a:rPr>
              <a:t>SUB-FUND ADMINISTRATOR REPORT</a:t>
            </a:r>
          </a:p>
        </p:txBody>
      </p:sp>
      <p:sp>
        <p:nvSpPr>
          <p:cNvPr id="12" name="TextBox 12"/>
          <p:cNvSpPr txBox="1"/>
          <p:nvPr/>
        </p:nvSpPr>
        <p:spPr>
          <a:xfrm>
            <a:off x="3564838" y="3738013"/>
            <a:ext cx="11158324" cy="2751394"/>
          </a:xfrm>
          <a:prstGeom prst="rect">
            <a:avLst/>
          </a:prstGeom>
        </p:spPr>
        <p:txBody>
          <a:bodyPr lIns="0" tIns="0" rIns="0" bIns="0" rtlCol="0" anchor="t">
            <a:spAutoFit/>
          </a:bodyPr>
          <a:lstStyle/>
          <a:p>
            <a:pPr algn="ctr">
              <a:lnSpc>
                <a:spcPts val="13019"/>
              </a:lnSpc>
            </a:pPr>
            <a:r>
              <a:rPr lang="en-US" sz="9299" dirty="0">
                <a:solidFill>
                  <a:srgbClr val="0D2F60"/>
                </a:solidFill>
                <a:latin typeface="League Spartan"/>
                <a:ea typeface="League Spartan"/>
                <a:cs typeface="League Spartan"/>
                <a:sym typeface="League Spartan"/>
              </a:rPr>
              <a:t>JIM RIDGWAY</a:t>
            </a:r>
          </a:p>
          <a:p>
            <a:pPr algn="ctr">
              <a:lnSpc>
                <a:spcPts val="4340"/>
              </a:lnSpc>
            </a:pPr>
            <a:r>
              <a:rPr lang="en-US" sz="3100" dirty="0">
                <a:solidFill>
                  <a:srgbClr val="0D2F60"/>
                </a:solidFill>
                <a:latin typeface="League Spartan"/>
                <a:ea typeface="League Spartan"/>
                <a:cs typeface="League Spartan"/>
                <a:sym typeface="League Spartan"/>
              </a:rPr>
              <a:t>J. Byrne Insurance</a:t>
            </a:r>
          </a:p>
          <a:p>
            <a:pPr algn="ctr">
              <a:lnSpc>
                <a:spcPts val="4340"/>
              </a:lnSpc>
            </a:pPr>
            <a:r>
              <a:rPr lang="en-US" sz="3100" dirty="0">
                <a:solidFill>
                  <a:srgbClr val="0D2F60"/>
                </a:solidFill>
                <a:latin typeface="League Spartan"/>
                <a:ea typeface="League Spartan"/>
                <a:cs typeface="League Spartan"/>
                <a:sym typeface="League Spartan"/>
              </a:rPr>
              <a:t>CAIP Sub-fund Administrator</a:t>
            </a:r>
          </a:p>
        </p:txBody>
      </p:sp>
      <p:grpSp>
        <p:nvGrpSpPr>
          <p:cNvPr id="13" name="Group 13"/>
          <p:cNvGrpSpPr/>
          <p:nvPr/>
        </p:nvGrpSpPr>
        <p:grpSpPr>
          <a:xfrm rot="5400000">
            <a:off x="-809323" y="538896"/>
            <a:ext cx="3523645" cy="2162352"/>
            <a:chOff x="0" y="0"/>
            <a:chExt cx="4698194" cy="2883136"/>
          </a:xfrm>
        </p:grpSpPr>
        <p:grpSp>
          <p:nvGrpSpPr>
            <p:cNvPr id="14" name="Group 14"/>
            <p:cNvGrpSpPr/>
            <p:nvPr/>
          </p:nvGrpSpPr>
          <p:grpSpPr>
            <a:xfrm rot="-2833171">
              <a:off x="549530" y="297221"/>
              <a:ext cx="1810279" cy="2288694"/>
              <a:chOff x="0" y="0"/>
              <a:chExt cx="290456" cy="367217"/>
            </a:xfrm>
          </p:grpSpPr>
          <p:sp>
            <p:nvSpPr>
              <p:cNvPr id="15" name="Freeform 15"/>
              <p:cNvSpPr/>
              <p:nvPr/>
            </p:nvSpPr>
            <p:spPr>
              <a:xfrm>
                <a:off x="0" y="0"/>
                <a:ext cx="290456" cy="367217"/>
              </a:xfrm>
              <a:custGeom>
                <a:avLst/>
                <a:gdLst/>
                <a:ahLst/>
                <a:cxnLst/>
                <a:rect l="l" t="t" r="r" b="b"/>
                <a:pathLst>
                  <a:path w="290456" h="367217">
                    <a:moveTo>
                      <a:pt x="0" y="0"/>
                    </a:moveTo>
                    <a:lnTo>
                      <a:pt x="290456" y="0"/>
                    </a:lnTo>
                    <a:lnTo>
                      <a:pt x="290456" y="367217"/>
                    </a:lnTo>
                    <a:lnTo>
                      <a:pt x="0" y="367217"/>
                    </a:lnTo>
                    <a:close/>
                  </a:path>
                </a:pathLst>
              </a:custGeom>
              <a:solidFill>
                <a:srgbClr val="F7C613"/>
              </a:solidFill>
            </p:spPr>
          </p:sp>
          <p:sp>
            <p:nvSpPr>
              <p:cNvPr id="16" name="TextBox 16"/>
              <p:cNvSpPr txBox="1"/>
              <p:nvPr/>
            </p:nvSpPr>
            <p:spPr>
              <a:xfrm>
                <a:off x="0" y="-28575"/>
                <a:ext cx="290456" cy="39579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476784"/>
              <a:ext cx="4698194" cy="2406352"/>
              <a:chOff x="0" y="0"/>
              <a:chExt cx="1388556" cy="711200"/>
            </a:xfrm>
          </p:grpSpPr>
          <p:sp>
            <p:nvSpPr>
              <p:cNvPr id="18" name="Freeform 18"/>
              <p:cNvSpPr/>
              <p:nvPr/>
            </p:nvSpPr>
            <p:spPr>
              <a:xfrm>
                <a:off x="0" y="0"/>
                <a:ext cx="1388556" cy="711200"/>
              </a:xfrm>
              <a:custGeom>
                <a:avLst/>
                <a:gdLst/>
                <a:ahLst/>
                <a:cxnLst/>
                <a:rect l="l" t="t" r="r" b="b"/>
                <a:pathLst>
                  <a:path w="1388556" h="711200">
                    <a:moveTo>
                      <a:pt x="694278" y="0"/>
                    </a:moveTo>
                    <a:lnTo>
                      <a:pt x="1388556" y="711200"/>
                    </a:lnTo>
                    <a:lnTo>
                      <a:pt x="0" y="711200"/>
                    </a:lnTo>
                    <a:lnTo>
                      <a:pt x="694278" y="0"/>
                    </a:lnTo>
                    <a:close/>
                  </a:path>
                </a:pathLst>
              </a:custGeom>
              <a:solidFill>
                <a:srgbClr val="1E4B82"/>
              </a:solidFill>
            </p:spPr>
          </p:sp>
          <p:sp>
            <p:nvSpPr>
              <p:cNvPr id="19" name="TextBox 19"/>
              <p:cNvSpPr txBox="1"/>
              <p:nvPr/>
            </p:nvSpPr>
            <p:spPr>
              <a:xfrm>
                <a:off x="216962" y="301625"/>
                <a:ext cx="954632" cy="358775"/>
              </a:xfrm>
              <a:prstGeom prst="rect">
                <a:avLst/>
              </a:prstGeom>
            </p:spPr>
            <p:txBody>
              <a:bodyPr lIns="50800" tIns="50800" rIns="50800" bIns="50800" rtlCol="0" anchor="ctr"/>
              <a:lstStyle/>
              <a:p>
                <a:pPr algn="ctr">
                  <a:lnSpc>
                    <a:spcPts val="2659"/>
                  </a:lnSpc>
                </a:pPr>
                <a:endParaRPr/>
              </a:p>
            </p:txBody>
          </p:sp>
        </p:grpSp>
      </p:grpSp>
      <p:grpSp>
        <p:nvGrpSpPr>
          <p:cNvPr id="20" name="Group 20"/>
          <p:cNvGrpSpPr/>
          <p:nvPr/>
        </p:nvGrpSpPr>
        <p:grpSpPr>
          <a:xfrm rot="-10800000">
            <a:off x="13981240" y="7616599"/>
            <a:ext cx="5340801" cy="5340801"/>
            <a:chOff x="0" y="0"/>
            <a:chExt cx="7121068" cy="7121068"/>
          </a:xfrm>
        </p:grpSpPr>
        <p:grpSp>
          <p:nvGrpSpPr>
            <p:cNvPr id="21" name="Group 21"/>
            <p:cNvGrpSpPr/>
            <p:nvPr/>
          </p:nvGrpSpPr>
          <p:grpSpPr>
            <a:xfrm rot="8100000">
              <a:off x="571824" y="1513889"/>
              <a:ext cx="5977420" cy="4093291"/>
              <a:chOff x="0" y="0"/>
              <a:chExt cx="1180725" cy="808551"/>
            </a:xfrm>
          </p:grpSpPr>
          <p:sp>
            <p:nvSpPr>
              <p:cNvPr id="22" name="Freeform 22"/>
              <p:cNvSpPr/>
              <p:nvPr/>
            </p:nvSpPr>
            <p:spPr>
              <a:xfrm>
                <a:off x="0" y="0"/>
                <a:ext cx="1180725" cy="808551"/>
              </a:xfrm>
              <a:custGeom>
                <a:avLst/>
                <a:gdLst/>
                <a:ahLst/>
                <a:cxnLst/>
                <a:rect l="l" t="t" r="r" b="b"/>
                <a:pathLst>
                  <a:path w="1180725" h="808551">
                    <a:moveTo>
                      <a:pt x="0" y="0"/>
                    </a:moveTo>
                    <a:lnTo>
                      <a:pt x="1180725" y="0"/>
                    </a:lnTo>
                    <a:lnTo>
                      <a:pt x="1180725" y="808551"/>
                    </a:lnTo>
                    <a:lnTo>
                      <a:pt x="0" y="808551"/>
                    </a:lnTo>
                    <a:close/>
                  </a:path>
                </a:pathLst>
              </a:custGeom>
              <a:solidFill>
                <a:srgbClr val="0D2F60"/>
              </a:solidFill>
            </p:spPr>
          </p:sp>
          <p:sp>
            <p:nvSpPr>
              <p:cNvPr id="23" name="TextBox 23"/>
              <p:cNvSpPr txBox="1"/>
              <p:nvPr/>
            </p:nvSpPr>
            <p:spPr>
              <a:xfrm>
                <a:off x="0" y="-28575"/>
                <a:ext cx="1180725" cy="837126"/>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rot="5400000">
              <a:off x="182434" y="3986984"/>
              <a:ext cx="4144703" cy="2122862"/>
              <a:chOff x="0" y="0"/>
              <a:chExt cx="1388556" cy="711200"/>
            </a:xfrm>
          </p:grpSpPr>
          <p:sp>
            <p:nvSpPr>
              <p:cNvPr id="25" name="Freeform 25"/>
              <p:cNvSpPr/>
              <p:nvPr/>
            </p:nvSpPr>
            <p:spPr>
              <a:xfrm>
                <a:off x="0" y="0"/>
                <a:ext cx="1388556" cy="711200"/>
              </a:xfrm>
              <a:custGeom>
                <a:avLst/>
                <a:gdLst/>
                <a:ahLst/>
                <a:cxnLst/>
                <a:rect l="l" t="t" r="r" b="b"/>
                <a:pathLst>
                  <a:path w="1388556" h="711200">
                    <a:moveTo>
                      <a:pt x="694278" y="0"/>
                    </a:moveTo>
                    <a:lnTo>
                      <a:pt x="1388556" y="711200"/>
                    </a:lnTo>
                    <a:lnTo>
                      <a:pt x="0" y="711200"/>
                    </a:lnTo>
                    <a:lnTo>
                      <a:pt x="694278" y="0"/>
                    </a:lnTo>
                    <a:close/>
                  </a:path>
                </a:pathLst>
              </a:custGeom>
              <a:solidFill>
                <a:srgbClr val="FFB236"/>
              </a:solidFill>
            </p:spPr>
          </p:sp>
          <p:sp>
            <p:nvSpPr>
              <p:cNvPr id="26" name="TextBox 26"/>
              <p:cNvSpPr txBox="1"/>
              <p:nvPr/>
            </p:nvSpPr>
            <p:spPr>
              <a:xfrm>
                <a:off x="216962" y="301625"/>
                <a:ext cx="954632" cy="358775"/>
              </a:xfrm>
              <a:prstGeom prst="rect">
                <a:avLst/>
              </a:prstGeom>
            </p:spPr>
            <p:txBody>
              <a:bodyPr lIns="50800" tIns="50800" rIns="50800" bIns="50800" rtlCol="0" anchor="ctr"/>
              <a:lstStyle/>
              <a:p>
                <a:pPr algn="ctr">
                  <a:lnSpc>
                    <a:spcPts val="2659"/>
                  </a:lnSpc>
                </a:pPr>
                <a:endParaRPr/>
              </a:p>
            </p:txBody>
          </p:sp>
        </p:grpSp>
      </p:grpSp>
      <p:sp>
        <p:nvSpPr>
          <p:cNvPr id="30" name="Freeform 35">
            <a:extLst>
              <a:ext uri="{FF2B5EF4-FFF2-40B4-BE49-F238E27FC236}">
                <a16:creationId xmlns:a16="http://schemas.microsoft.com/office/drawing/2014/main" id="{C6CB70B2-CCC4-43C8-8534-0A9E5FC8BE1A}"/>
              </a:ext>
            </a:extLst>
          </p:cNvPr>
          <p:cNvSpPr/>
          <p:nvPr/>
        </p:nvSpPr>
        <p:spPr>
          <a:xfrm>
            <a:off x="5410200" y="7784355"/>
            <a:ext cx="3207566" cy="1263174"/>
          </a:xfrm>
          <a:custGeom>
            <a:avLst/>
            <a:gdLst/>
            <a:ahLst/>
            <a:cxnLst/>
            <a:rect l="l" t="t" r="r" b="b"/>
            <a:pathLst>
              <a:path w="3207566" h="1263174">
                <a:moveTo>
                  <a:pt x="0" y="0"/>
                </a:moveTo>
                <a:lnTo>
                  <a:pt x="3207566" y="0"/>
                </a:lnTo>
                <a:lnTo>
                  <a:pt x="3207566" y="1263174"/>
                </a:lnTo>
                <a:lnTo>
                  <a:pt x="0" y="1263174"/>
                </a:lnTo>
                <a:lnTo>
                  <a:pt x="0" y="0"/>
                </a:lnTo>
                <a:close/>
              </a:path>
            </a:pathLst>
          </a:custGeom>
          <a:blipFill>
            <a:blip r:embed="rId2"/>
            <a:stretch>
              <a:fillRect/>
            </a:stretch>
          </a:blipFill>
        </p:spPr>
      </p:sp>
      <p:pic>
        <p:nvPicPr>
          <p:cNvPr id="31" name="Picture 30">
            <a:extLst>
              <a:ext uri="{FF2B5EF4-FFF2-40B4-BE49-F238E27FC236}">
                <a16:creationId xmlns:a16="http://schemas.microsoft.com/office/drawing/2014/main" id="{EE9B3BD7-67F8-49FC-81D1-295A10AA7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852" y="7237449"/>
            <a:ext cx="3142648" cy="23569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r>
              <a:rPr lang="en-US" sz="5400" b="1" dirty="0">
                <a:solidFill>
                  <a:srgbClr val="1D5103"/>
                </a:solidFill>
              </a:rPr>
              <a:t>What Does This Mean?</a:t>
            </a:r>
            <a:endParaRPr lang="en-US" sz="3900" dirty="0"/>
          </a:p>
        </p:txBody>
      </p:sp>
      <p:sp>
        <p:nvSpPr>
          <p:cNvPr id="3" name="Content Placeholder 2"/>
          <p:cNvSpPr>
            <a:spLocks noGrp="1"/>
          </p:cNvSpPr>
          <p:nvPr>
            <p:ph idx="1"/>
          </p:nvPr>
        </p:nvSpPr>
        <p:spPr>
          <a:xfrm>
            <a:off x="1257300" y="2894076"/>
            <a:ext cx="15773400" cy="6377940"/>
          </a:xfrm>
        </p:spPr>
        <p:txBody>
          <a:bodyPr vert="horz" lIns="137160" tIns="68580" rIns="137160" bIns="68580" rtlCol="0" anchor="ctr">
            <a:normAutofit/>
          </a:bodyPr>
          <a:lstStyle/>
          <a:p>
            <a:pPr>
              <a:buClr>
                <a:srgbClr val="1D5103"/>
              </a:buClr>
            </a:pPr>
            <a:r>
              <a:rPr lang="en-US" sz="3600" dirty="0">
                <a:latin typeface="+mj-lt"/>
                <a:ea typeface="Calibri Light"/>
                <a:cs typeface="Calibri Light"/>
              </a:rPr>
              <a:t>Justice Albin, in his dissent in </a:t>
            </a:r>
            <a:r>
              <a:rPr lang="en-US" sz="3600" u="sng" dirty="0">
                <a:latin typeface="+mj-lt"/>
                <a:ea typeface="Calibri Light"/>
                <a:cs typeface="Calibri Light"/>
              </a:rPr>
              <a:t>Bozzi</a:t>
            </a:r>
            <a:r>
              <a:rPr lang="en-US" sz="3600" dirty="0">
                <a:latin typeface="+mj-lt"/>
                <a:ea typeface="Calibri Light"/>
                <a:cs typeface="Calibri Light"/>
              </a:rPr>
              <a:t>, wrote: "I agree with the majority that the purpose behind the request is generally not relevant to our threshold inquiry of whether a reasonable expectation of privacy exists. Our case law has made clear that an entity seeking records for a commercial purpose has the same right to available records as anyone else." </a:t>
            </a:r>
          </a:p>
          <a:p>
            <a:pPr>
              <a:buClr>
                <a:srgbClr val="1D5103"/>
              </a:buClr>
            </a:pPr>
            <a:r>
              <a:rPr lang="en-US" sz="3600" dirty="0">
                <a:latin typeface="+mj-lt"/>
                <a:ea typeface="Calibri Light"/>
                <a:cs typeface="Calibri Light"/>
              </a:rPr>
              <a:t>The "actions" taken on commercial use may be another Legislative response to this case.  </a:t>
            </a: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20</a:t>
            </a:fld>
            <a:endParaRPr lang="en-US"/>
          </a:p>
        </p:txBody>
      </p:sp>
    </p:spTree>
    <p:extLst>
      <p:ext uri="{BB962C8B-B14F-4D97-AF65-F5344CB8AC3E}">
        <p14:creationId xmlns:p14="http://schemas.microsoft.com/office/powerpoint/2010/main" val="60658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dirty="0">
                <a:solidFill>
                  <a:srgbClr val="1D5103"/>
                </a:solidFill>
              </a:rPr>
              <a:t>Litigation Strategy</a:t>
            </a:r>
            <a:endParaRPr lang="en-US" sz="3900" dirty="0"/>
          </a:p>
        </p:txBody>
      </p:sp>
      <p:sp>
        <p:nvSpPr>
          <p:cNvPr id="3" name="Content Placeholder 2"/>
          <p:cNvSpPr>
            <a:spLocks noGrp="1"/>
          </p:cNvSpPr>
          <p:nvPr>
            <p:ph idx="1"/>
          </p:nvPr>
        </p:nvSpPr>
        <p:spPr>
          <a:xfrm>
            <a:off x="1257300" y="2894076"/>
            <a:ext cx="15773400" cy="5265126"/>
          </a:xfrm>
        </p:spPr>
        <p:txBody>
          <a:bodyPr vert="horz" lIns="137160" tIns="68580" rIns="137160" bIns="68580" rtlCol="0" anchor="t">
            <a:normAutofit fontScale="62500" lnSpcReduction="20000"/>
          </a:bodyPr>
          <a:lstStyle/>
          <a:p>
            <a:pPr marL="0" indent="0">
              <a:buNone/>
            </a:pPr>
            <a:endParaRPr lang="en-US" sz="2400" dirty="0">
              <a:latin typeface="Adobe Caslon Pro" panose="0205050205050A020403" pitchFamily="18" charset="0"/>
            </a:endParaRPr>
          </a:p>
          <a:p>
            <a:pPr>
              <a:buClr>
                <a:schemeClr val="accent6">
                  <a:lumMod val="50000"/>
                </a:schemeClr>
              </a:buClr>
            </a:pPr>
            <a:r>
              <a:rPr lang="en-US" sz="4800" dirty="0">
                <a:latin typeface="+mj-lt"/>
                <a:ea typeface="Calibri Light"/>
                <a:cs typeface="Calibri Light"/>
              </a:rPr>
              <a:t>This Legislation overturned </a:t>
            </a:r>
            <a:r>
              <a:rPr lang="en-US" sz="4800" u="sng" dirty="0">
                <a:latin typeface="+mj-lt"/>
                <a:ea typeface="Calibri Light"/>
                <a:cs typeface="Calibri Light"/>
              </a:rPr>
              <a:t>Bozzi </a:t>
            </a:r>
            <a:r>
              <a:rPr lang="en-US" sz="4800" dirty="0">
                <a:latin typeface="+mj-lt"/>
                <a:ea typeface="Calibri Light"/>
                <a:cs typeface="Calibri Light"/>
              </a:rPr>
              <a:t>with an explicit exemption for dog licensing information and had added the definition of commercial purpose and the requirement that such purpose be disclosed, but, interestingly tied no new exemptions to a commercial purpose.  </a:t>
            </a:r>
          </a:p>
          <a:p>
            <a:pPr>
              <a:buClr>
                <a:srgbClr val="385723"/>
              </a:buClr>
            </a:pPr>
            <a:r>
              <a:rPr lang="en-US" sz="4800" dirty="0">
                <a:latin typeface="+mj-lt"/>
                <a:ea typeface="Calibri Light"/>
                <a:cs typeface="Calibri Light"/>
              </a:rPr>
              <a:t>It appears that other than being required to disclose their intention and having to wait longer for a response, </a:t>
            </a:r>
            <a:r>
              <a:rPr lang="en-US" sz="4800">
                <a:latin typeface="+mj-lt"/>
                <a:ea typeface="Calibri Light"/>
                <a:cs typeface="Calibri Light"/>
              </a:rPr>
              <a:t>commercial</a:t>
            </a:r>
            <a:r>
              <a:rPr lang="en-US" sz="4800" dirty="0">
                <a:latin typeface="+mj-lt"/>
                <a:ea typeface="Calibri Light"/>
                <a:cs typeface="Calibri Light"/>
              </a:rPr>
              <a:t> requestors continue to enjoy "the same right to available records as anyone else."</a:t>
            </a:r>
          </a:p>
          <a:p>
            <a:pPr>
              <a:buClr>
                <a:srgbClr val="385723"/>
              </a:buClr>
            </a:pPr>
            <a:r>
              <a:rPr lang="en-US" sz="4800" dirty="0">
                <a:latin typeface="+mj-lt"/>
                <a:ea typeface="Calibri Light"/>
                <a:cs typeface="Calibri Light"/>
              </a:rPr>
              <a:t>A request with a commercial purpose may reduce the impact of </a:t>
            </a:r>
            <a:r>
              <a:rPr lang="en-US" sz="4800" u="sng" dirty="0">
                <a:latin typeface="+mj-lt"/>
                <a:ea typeface="Calibri Light"/>
                <a:cs typeface="Calibri Light"/>
              </a:rPr>
              <a:t>Brooks</a:t>
            </a:r>
            <a:r>
              <a:rPr lang="en-US" sz="4800" dirty="0">
                <a:latin typeface="+mj-lt"/>
                <a:ea typeface="Calibri Light"/>
                <a:cs typeface="Calibri Light"/>
              </a:rPr>
              <a:t>, which held that a colorable argument for an expectation of privacy was outweighed by a request that went to the heart of rooting out corruption, in an argument that pits a commercial purpose against a citizen's reasonable expectation of privacy.  (See slide 6 for the initial </a:t>
            </a:r>
            <a:r>
              <a:rPr lang="en-US" sz="4800" u="sng" dirty="0">
                <a:latin typeface="+mj-lt"/>
                <a:ea typeface="Calibri Light"/>
                <a:cs typeface="Calibri Light"/>
              </a:rPr>
              <a:t>Brooks </a:t>
            </a:r>
            <a:r>
              <a:rPr lang="en-US" sz="4800" dirty="0">
                <a:latin typeface="+mj-lt"/>
                <a:ea typeface="Calibri Light"/>
                <a:cs typeface="Calibri Light"/>
              </a:rPr>
              <a:t>discussion)</a:t>
            </a: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21</a:t>
            </a:fld>
            <a:endParaRPr lang="en-US"/>
          </a:p>
        </p:txBody>
      </p:sp>
    </p:spTree>
    <p:extLst>
      <p:ext uri="{BB962C8B-B14F-4D97-AF65-F5344CB8AC3E}">
        <p14:creationId xmlns:p14="http://schemas.microsoft.com/office/powerpoint/2010/main" val="385313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ea typeface="Calibri"/>
                <a:cs typeface="Calibri"/>
                <a:sym typeface="Calibri"/>
              </a:rPr>
              <a:t>Protective Orders</a:t>
            </a:r>
            <a:br>
              <a:rPr lang="en-US" sz="3900" b="1" dirty="0"/>
            </a:br>
            <a:endParaRPr lang="en-US" sz="3900" dirty="0"/>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22</a:t>
            </a:fld>
            <a:endParaRPr lang="en-US"/>
          </a:p>
        </p:txBody>
      </p:sp>
      <p:graphicFrame>
        <p:nvGraphicFramePr>
          <p:cNvPr id="3" name="Content Placeholder 2">
            <a:extLst>
              <a:ext uri="{FF2B5EF4-FFF2-40B4-BE49-F238E27FC236}">
                <a16:creationId xmlns:a16="http://schemas.microsoft.com/office/drawing/2014/main" id="{523C72F5-8BF0-7A8E-241D-668AF787BB6C}"/>
              </a:ext>
            </a:extLst>
          </p:cNvPr>
          <p:cNvGraphicFramePr>
            <a:graphicFrameLocks noGrp="1"/>
          </p:cNvGraphicFramePr>
          <p:nvPr>
            <p:ph idx="1"/>
          </p:nvPr>
        </p:nvGraphicFramePr>
        <p:xfrm>
          <a:off x="1257301" y="2738438"/>
          <a:ext cx="16034657" cy="64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75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ea typeface="Calibri"/>
                <a:cs typeface="Calibri"/>
                <a:sym typeface="Calibri"/>
              </a:rPr>
              <a:t>What Does This Mean?</a:t>
            </a:r>
            <a:br>
              <a:rPr lang="en-US" sz="3900" b="1" dirty="0"/>
            </a:br>
            <a:endParaRPr lang="en-US" sz="3900" dirty="0"/>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23</a:t>
            </a:fld>
            <a:endParaRPr lang="en-US"/>
          </a:p>
        </p:txBody>
      </p:sp>
      <p:sp>
        <p:nvSpPr>
          <p:cNvPr id="9" name="Content Placeholder 8">
            <a:extLst>
              <a:ext uri="{FF2B5EF4-FFF2-40B4-BE49-F238E27FC236}">
                <a16:creationId xmlns:a16="http://schemas.microsoft.com/office/drawing/2014/main" id="{E5190438-1584-84F1-A9AC-B5C1AD706FA0}"/>
              </a:ext>
            </a:extLst>
          </p:cNvPr>
          <p:cNvSpPr>
            <a:spLocks noGrp="1"/>
          </p:cNvSpPr>
          <p:nvPr>
            <p:ph idx="1"/>
          </p:nvPr>
        </p:nvSpPr>
        <p:spPr/>
        <p:txBody>
          <a:bodyPr vert="horz" lIns="137160" tIns="68580" rIns="137160" bIns="68580" rtlCol="0" anchor="t">
            <a:normAutofit lnSpcReduction="10000"/>
          </a:bodyPr>
          <a:lstStyle/>
          <a:p>
            <a:r>
              <a:rPr lang="en-US" dirty="0">
                <a:solidFill>
                  <a:srgbClr val="000000"/>
                </a:solidFill>
                <a:latin typeface="Calibri Light"/>
                <a:ea typeface="+mn-lt"/>
                <a:cs typeface="+mn-lt"/>
              </a:rPr>
              <a:t>The</a:t>
            </a:r>
            <a:r>
              <a:rPr lang="en-US" dirty="0">
                <a:latin typeface="Calibri Light"/>
                <a:ea typeface="+mn-lt"/>
                <a:cs typeface="+mn-lt"/>
              </a:rPr>
              <a:t> ability to seek protective orders; the limitations on disclosure of communications; and the new prohibition on requesting "a government record if the record sought is the subject of a court order, including a pending discovery request" may indicate that the Legislature was responding to records custodians' input on where OPRA was a hinderance to a functioning agency.</a:t>
            </a:r>
            <a:r>
              <a:rPr lang="en-US" dirty="0">
                <a:solidFill>
                  <a:schemeClr val="accent6">
                    <a:lumMod val="49000"/>
                  </a:schemeClr>
                </a:solidFill>
                <a:ea typeface="+mn-lt"/>
                <a:cs typeface="+mn-lt"/>
              </a:rPr>
              <a:t>  </a:t>
            </a:r>
            <a:endParaRPr lang="en-US" dirty="0">
              <a:solidFill>
                <a:schemeClr val="accent6">
                  <a:lumMod val="49000"/>
                </a:schemeClr>
              </a:solidFill>
              <a:ea typeface="Calibri" panose="020F0502020204030204"/>
              <a:cs typeface="Calibri" panose="020F0502020204030204"/>
            </a:endParaRPr>
          </a:p>
        </p:txBody>
      </p:sp>
    </p:spTree>
    <p:extLst>
      <p:ext uri="{BB962C8B-B14F-4D97-AF65-F5344CB8AC3E}">
        <p14:creationId xmlns:p14="http://schemas.microsoft.com/office/powerpoint/2010/main" val="40995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dirty="0">
                <a:solidFill>
                  <a:srgbClr val="1D5103"/>
                </a:solidFill>
              </a:rPr>
              <a:t>Litigation Strategy</a:t>
            </a:r>
            <a:endParaRPr lang="en-US" sz="3900" dirty="0"/>
          </a:p>
        </p:txBody>
      </p:sp>
      <p:sp>
        <p:nvSpPr>
          <p:cNvPr id="3" name="Content Placeholder 2"/>
          <p:cNvSpPr>
            <a:spLocks noGrp="1"/>
          </p:cNvSpPr>
          <p:nvPr>
            <p:ph idx="1"/>
          </p:nvPr>
        </p:nvSpPr>
        <p:spPr>
          <a:xfrm>
            <a:off x="1257300" y="2894076"/>
            <a:ext cx="15773400" cy="5265126"/>
          </a:xfrm>
        </p:spPr>
        <p:txBody>
          <a:bodyPr vert="horz" lIns="137160" tIns="68580" rIns="137160" bIns="68580" rtlCol="0" anchor="t">
            <a:normAutofit fontScale="92500" lnSpcReduction="20000"/>
          </a:bodyPr>
          <a:lstStyle/>
          <a:p>
            <a:pPr marL="0" indent="0">
              <a:buNone/>
            </a:pPr>
            <a:endParaRPr lang="en-US" sz="2400" dirty="0">
              <a:latin typeface="Adobe Caslon Pro" panose="0205050205050A020403" pitchFamily="18" charset="0"/>
            </a:endParaRPr>
          </a:p>
          <a:p>
            <a:pPr>
              <a:buClr>
                <a:srgbClr val="385723"/>
              </a:buClr>
            </a:pPr>
            <a:r>
              <a:rPr lang="en-US" sz="4800" dirty="0">
                <a:latin typeface="Calibri Light" panose="020F0302020204030204"/>
                <a:ea typeface="Calibri Light"/>
                <a:cs typeface="Calibri Light"/>
              </a:rPr>
              <a:t>To receive a protective order under OPRA, the agency must show intent by clear and convincing evidence.</a:t>
            </a:r>
          </a:p>
          <a:p>
            <a:pPr>
              <a:buClr>
                <a:srgbClr val="385723"/>
              </a:buClr>
            </a:pPr>
            <a:r>
              <a:rPr lang="en-US" sz="4800" dirty="0">
                <a:latin typeface="+mj-lt"/>
                <a:ea typeface="Calibri Light"/>
                <a:cs typeface="Calibri Light"/>
              </a:rPr>
              <a:t>Litigators can look to defamation cases in which plaintiffs need to establish by clear and convincing evidence that a defendant intended to defame them or legal fraud cases in which the plaintiff must establish by clear and convincing evidence that the defendant knew they were lying and intended the plaintiff to rely on the lie.  </a:t>
            </a:r>
            <a:endParaRPr lang="en-US" sz="4800" dirty="0">
              <a:solidFill>
                <a:srgbClr val="000000"/>
              </a:solidFill>
              <a:latin typeface="Calibri Light"/>
              <a:ea typeface="Calibri Light"/>
              <a:cs typeface="Calibri Light"/>
            </a:endParaRPr>
          </a:p>
          <a:p>
            <a:pPr>
              <a:buClr>
                <a:srgbClr val="385723"/>
              </a:buClr>
            </a:pPr>
            <a:endParaRPr lang="en-US" sz="4800" dirty="0">
              <a:latin typeface="+mj-lt"/>
              <a:ea typeface="Calibri Light"/>
              <a:cs typeface="Calibri Light"/>
            </a:endParaRPr>
          </a:p>
          <a:p>
            <a:pPr lvl="1">
              <a:buClr>
                <a:srgbClr val="385723"/>
              </a:buClr>
              <a:buFont typeface="Courier New" panose="020B0604020202020204" pitchFamily="34" charset="0"/>
              <a:buChar char="o"/>
            </a:pPr>
            <a:endParaRPr lang="en-US" sz="4200" dirty="0">
              <a:latin typeface="+mj-lt"/>
              <a:ea typeface="Calibri Light"/>
              <a:cs typeface="Calibri Light"/>
            </a:endParaRP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a:p>
            <a:pPr>
              <a:buClr>
                <a:srgbClr val="385723"/>
              </a:buClr>
            </a:pPr>
            <a:endParaRPr lang="en-US" sz="4800" dirty="0">
              <a:latin typeface="+mj-l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24</a:t>
            </a:fld>
            <a:endParaRPr lang="en-US"/>
          </a:p>
        </p:txBody>
      </p:sp>
    </p:spTree>
    <p:extLst>
      <p:ext uri="{BB962C8B-B14F-4D97-AF65-F5344CB8AC3E}">
        <p14:creationId xmlns:p14="http://schemas.microsoft.com/office/powerpoint/2010/main" val="2721048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cs typeface="Calibri"/>
                <a:sym typeface="Calibri"/>
              </a:rPr>
              <a:t>Service Fees</a:t>
            </a:r>
            <a:br>
              <a:rPr lang="en-US" sz="3900" b="1" dirty="0"/>
            </a:br>
            <a:endParaRPr lang="en-US" sz="3900" dirty="0"/>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25</a:t>
            </a:fld>
            <a:endParaRPr lang="en-US"/>
          </a:p>
        </p:txBody>
      </p:sp>
      <p:graphicFrame>
        <p:nvGraphicFramePr>
          <p:cNvPr id="3" name="Content Placeholder 2">
            <a:extLst>
              <a:ext uri="{FF2B5EF4-FFF2-40B4-BE49-F238E27FC236}">
                <a16:creationId xmlns:a16="http://schemas.microsoft.com/office/drawing/2014/main" id="{523C72F5-8BF0-7A8E-241D-668AF787BB6C}"/>
              </a:ext>
            </a:extLst>
          </p:cNvPr>
          <p:cNvGraphicFramePr>
            <a:graphicFrameLocks noGrp="1"/>
          </p:cNvGraphicFramePr>
          <p:nvPr>
            <p:ph idx="1"/>
          </p:nvPr>
        </p:nvGraphicFramePr>
        <p:xfrm>
          <a:off x="1257301" y="2738438"/>
          <a:ext cx="16034657" cy="64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35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ea typeface="Calibri"/>
                <a:cs typeface="Calibri"/>
                <a:sym typeface="Calibri"/>
              </a:rPr>
              <a:t>What Does This Mean?</a:t>
            </a:r>
            <a:br>
              <a:rPr lang="en-US" sz="3900" b="1" dirty="0"/>
            </a:br>
            <a:endParaRPr lang="en-US" sz="3900" dirty="0"/>
          </a:p>
        </p:txBody>
      </p:sp>
      <p:sp>
        <p:nvSpPr>
          <p:cNvPr id="3" name="Content Placeholder 2"/>
          <p:cNvSpPr>
            <a:spLocks noGrp="1"/>
          </p:cNvSpPr>
          <p:nvPr>
            <p:ph idx="1"/>
          </p:nvPr>
        </p:nvSpPr>
        <p:spPr>
          <a:xfrm>
            <a:off x="1257300" y="2894076"/>
            <a:ext cx="15773400" cy="6377940"/>
          </a:xfrm>
        </p:spPr>
        <p:txBody>
          <a:bodyPr vert="horz" lIns="137160" tIns="68580" rIns="137160" bIns="68580" rtlCol="0" anchor="t">
            <a:normAutofit/>
          </a:bodyPr>
          <a:lstStyle/>
          <a:p>
            <a:pPr algn="just">
              <a:lnSpc>
                <a:spcPct val="120000"/>
              </a:lnSpc>
              <a:buClr>
                <a:srgbClr val="385723"/>
              </a:buClr>
            </a:pPr>
            <a:r>
              <a:rPr lang="en-US" sz="3600" dirty="0">
                <a:latin typeface="Calibri Light"/>
                <a:ea typeface="Calibri" panose="020F0502020204030204"/>
                <a:cs typeface="Calibri Light"/>
              </a:rPr>
              <a:t>Agencies no longer bear the burden of proof that fulfilling a requestor's OPRA requests would require an extraordinary expenditure of time and effort, which warrants a special service charge because such charges are presumed to be reasonable.</a:t>
            </a:r>
            <a:endParaRPr lang="en-US" sz="3600">
              <a:latin typeface="Calibri Light"/>
              <a:ea typeface="Calibri" panose="020F0502020204030204"/>
              <a:cs typeface="Calibri Light"/>
            </a:endParaRPr>
          </a:p>
          <a:p>
            <a:pPr algn="just">
              <a:lnSpc>
                <a:spcPct val="120000"/>
              </a:lnSpc>
              <a:buClr>
                <a:srgbClr val="385723"/>
              </a:buClr>
            </a:pPr>
            <a:r>
              <a:rPr lang="en-US" sz="3600" dirty="0">
                <a:latin typeface="Calibri Light"/>
                <a:ea typeface="Calibri" panose="020F0502020204030204"/>
                <a:cs typeface="Calibri Light"/>
              </a:rPr>
              <a:t>The GRC has a</a:t>
            </a:r>
            <a:r>
              <a:rPr lang="en-US" sz="3600" dirty="0">
                <a:latin typeface="Calibri Light"/>
                <a:ea typeface="Calibri" panose="020F0502020204030204"/>
                <a:cs typeface="Calibri"/>
              </a:rPr>
              <a:t> </a:t>
            </a:r>
            <a:r>
              <a:rPr lang="en-US" sz="3600" dirty="0">
                <a:latin typeface="Calibri Light"/>
                <a:ea typeface="+mn-lt"/>
                <a:cs typeface="+mn-lt"/>
              </a:rPr>
              <a:t>14-point analysis regarding the necessity of a special service charge.  The analysis required the custodian to fill out a detailed description of the request and the process required to fulfill the request.  It is likely this analysis will not survive the burden shifting to the requestor.    </a:t>
            </a:r>
          </a:p>
          <a:p>
            <a:pPr marL="0" indent="0" algn="just">
              <a:lnSpc>
                <a:spcPct val="120000"/>
              </a:lnSpc>
              <a:buClr>
                <a:srgbClr val="385723"/>
              </a:buClr>
              <a:buNone/>
            </a:pPr>
            <a:endParaRPr lang="en-US" sz="3600" dirty="0">
              <a:latin typeface="Calibri Light"/>
              <a:ea typeface="Calibri" panose="020F0502020204030204"/>
              <a:cs typeface="Calibri Light"/>
            </a:endParaRPr>
          </a:p>
          <a:p>
            <a:pPr lvl="1" indent="0">
              <a:buNone/>
            </a:pPr>
            <a:endParaRPr lang="en-US" sz="3000" dirty="0">
              <a:ea typeface="Calibri" panose="020F0502020204030204"/>
              <a:cs typeface="Calibri" panose="020F0502020204030204"/>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26</a:t>
            </a:fld>
            <a:endParaRPr lang="en-US"/>
          </a:p>
        </p:txBody>
      </p:sp>
    </p:spTree>
    <p:extLst>
      <p:ext uri="{BB962C8B-B14F-4D97-AF65-F5344CB8AC3E}">
        <p14:creationId xmlns:p14="http://schemas.microsoft.com/office/powerpoint/2010/main" val="2368538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b="1" dirty="0">
                <a:solidFill>
                  <a:srgbClr val="1D5103"/>
                </a:solidFill>
              </a:rPr>
              <a:t>Litigation Strategy</a:t>
            </a:r>
            <a:endParaRPr lang="en-US" sz="3900" dirty="0"/>
          </a:p>
        </p:txBody>
      </p:sp>
      <p:sp>
        <p:nvSpPr>
          <p:cNvPr id="3" name="Content Placeholder 2"/>
          <p:cNvSpPr>
            <a:spLocks noGrp="1"/>
          </p:cNvSpPr>
          <p:nvPr>
            <p:ph idx="1"/>
          </p:nvPr>
        </p:nvSpPr>
        <p:spPr>
          <a:xfrm>
            <a:off x="1257300" y="2894076"/>
            <a:ext cx="15773400" cy="5751228"/>
          </a:xfrm>
        </p:spPr>
        <p:txBody>
          <a:bodyPr vert="horz" lIns="137160" tIns="68580" rIns="137160" bIns="68580" rtlCol="0" anchor="t">
            <a:noAutofit/>
          </a:bodyPr>
          <a:lstStyle/>
          <a:p>
            <a:pPr marL="0" indent="0">
              <a:buNone/>
            </a:pPr>
            <a:endParaRPr lang="en-US" sz="2400" dirty="0">
              <a:latin typeface="Adobe Caslon Pro" panose="0205050205050A020403" pitchFamily="18" charset="0"/>
            </a:endParaRPr>
          </a:p>
          <a:p>
            <a:pPr algn="just">
              <a:lnSpc>
                <a:spcPct val="120000"/>
              </a:lnSpc>
              <a:buClr>
                <a:srgbClr val="385723"/>
              </a:buClr>
            </a:pPr>
            <a:r>
              <a:rPr lang="en-US" sz="2700" dirty="0">
                <a:latin typeface="+mj-lt"/>
                <a:ea typeface="Calibri Light"/>
                <a:cs typeface="Calibri Light"/>
              </a:rPr>
              <a:t>Although the GRC 14-point analysis will likely no longer be used as a tool by the GRC to determine if a service charge is reasonable, it can serve as a guide to writing a brief in defense of a challenged service charge because it indicates the categories the GRC looks at when determining reasonableness.  </a:t>
            </a: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27</a:t>
            </a:fld>
            <a:endParaRPr lang="en-US"/>
          </a:p>
        </p:txBody>
      </p:sp>
    </p:spTree>
    <p:extLst>
      <p:ext uri="{BB962C8B-B14F-4D97-AF65-F5344CB8AC3E}">
        <p14:creationId xmlns:p14="http://schemas.microsoft.com/office/powerpoint/2010/main" val="1729945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cs typeface="Calibri"/>
                <a:sym typeface="Calibri"/>
              </a:rPr>
              <a:t>Attorneys' Fees</a:t>
            </a:r>
            <a:br>
              <a:rPr lang="en-US" sz="3900" b="1" dirty="0"/>
            </a:br>
            <a:endParaRPr lang="en-US" sz="3900" dirty="0"/>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28</a:t>
            </a:fld>
            <a:endParaRPr lang="en-US"/>
          </a:p>
        </p:txBody>
      </p:sp>
      <p:graphicFrame>
        <p:nvGraphicFramePr>
          <p:cNvPr id="3" name="Content Placeholder 2">
            <a:extLst>
              <a:ext uri="{FF2B5EF4-FFF2-40B4-BE49-F238E27FC236}">
                <a16:creationId xmlns:a16="http://schemas.microsoft.com/office/drawing/2014/main" id="{523C72F5-8BF0-7A8E-241D-668AF787BB6C}"/>
              </a:ext>
            </a:extLst>
          </p:cNvPr>
          <p:cNvGraphicFramePr>
            <a:graphicFrameLocks noGrp="1"/>
          </p:cNvGraphicFramePr>
          <p:nvPr>
            <p:ph idx="1"/>
          </p:nvPr>
        </p:nvGraphicFramePr>
        <p:xfrm>
          <a:off x="1257301" y="2738438"/>
          <a:ext cx="16034657" cy="649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01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fontScale="90000"/>
          </a:bodyPr>
          <a:lstStyle/>
          <a:p>
            <a:pPr algn="ctr"/>
            <a:br>
              <a:rPr lang="en-US" sz="3900" b="1" dirty="0"/>
            </a:br>
            <a:r>
              <a:rPr lang="en-US" sz="6000" dirty="0">
                <a:solidFill>
                  <a:srgbClr val="1D5103"/>
                </a:solidFill>
                <a:latin typeface="Calibri"/>
                <a:ea typeface="Calibri"/>
                <a:cs typeface="Calibri"/>
                <a:sym typeface="Calibri"/>
              </a:rPr>
              <a:t>What Does This Mean?</a:t>
            </a:r>
            <a:br>
              <a:rPr lang="en-US" sz="3900" b="1" dirty="0"/>
            </a:br>
            <a:endParaRPr lang="en-US" sz="3900" dirty="0"/>
          </a:p>
        </p:txBody>
      </p:sp>
      <p:sp>
        <p:nvSpPr>
          <p:cNvPr id="3" name="Content Placeholder 2"/>
          <p:cNvSpPr>
            <a:spLocks noGrp="1"/>
          </p:cNvSpPr>
          <p:nvPr>
            <p:ph idx="1"/>
          </p:nvPr>
        </p:nvSpPr>
        <p:spPr>
          <a:xfrm>
            <a:off x="1257300" y="2894076"/>
            <a:ext cx="15773400" cy="6377940"/>
          </a:xfrm>
        </p:spPr>
        <p:txBody>
          <a:bodyPr vert="horz" lIns="137160" tIns="68580" rIns="137160" bIns="68580" rtlCol="0" anchor="t">
            <a:normAutofit fontScale="92500"/>
          </a:bodyPr>
          <a:lstStyle/>
          <a:p>
            <a:pPr marL="0" indent="0" algn="just">
              <a:lnSpc>
                <a:spcPct val="120000"/>
              </a:lnSpc>
              <a:buNone/>
            </a:pPr>
            <a:endParaRPr lang="en-US" sz="3150" dirty="0">
              <a:latin typeface="Calibri Light"/>
              <a:ea typeface="Calibri Light"/>
              <a:cs typeface="Calibri Light"/>
            </a:endParaRPr>
          </a:p>
          <a:p>
            <a:pPr algn="just">
              <a:lnSpc>
                <a:spcPct val="120000"/>
              </a:lnSpc>
              <a:buClr>
                <a:srgbClr val="385723"/>
              </a:buClr>
            </a:pPr>
            <a:r>
              <a:rPr lang="en-US" sz="3000" dirty="0">
                <a:latin typeface="Calibri Light"/>
                <a:ea typeface="Calibri Light"/>
                <a:cs typeface="Calibri Light"/>
              </a:rPr>
              <a:t>Fee shifting was considered a cornerstone of OPRA:</a:t>
            </a:r>
            <a:endParaRPr lang="en-US" sz="3000">
              <a:latin typeface="Calibri Light"/>
              <a:ea typeface="Calibri Light"/>
              <a:cs typeface="Calibri Light"/>
            </a:endParaRPr>
          </a:p>
          <a:p>
            <a:pPr algn="just">
              <a:lnSpc>
                <a:spcPct val="120000"/>
              </a:lnSpc>
              <a:buClr>
                <a:srgbClr val="385723"/>
              </a:buClr>
            </a:pPr>
            <a:r>
              <a:rPr lang="en-US" sz="3000" dirty="0">
                <a:latin typeface="Calibri Light"/>
                <a:ea typeface="Calibri Light"/>
                <a:cs typeface="Calibri Light"/>
              </a:rPr>
              <a:t>"Without that fee-shifting provision, 'the ordinary citizen would be waging a quixotic battle against a public entity vested with almost inexhaustible resources. By making the custodian of the government record responsible for the payment of counsel fees to a prevailing requestor, the Legislature intended to even the fight.'"  </a:t>
            </a:r>
            <a:r>
              <a:rPr lang="en-US" sz="3000" u="sng" dirty="0">
                <a:latin typeface="Calibri Light"/>
                <a:ea typeface="Calibri Light"/>
                <a:cs typeface="Calibri Light"/>
              </a:rPr>
              <a:t>NJDPM</a:t>
            </a:r>
            <a:r>
              <a:rPr lang="en-US" sz="3000" dirty="0">
                <a:latin typeface="Calibri Light"/>
                <a:ea typeface="Calibri Light"/>
                <a:cs typeface="Calibri Light"/>
              </a:rPr>
              <a:t>, 2005.</a:t>
            </a:r>
            <a:endParaRPr lang="en-US" sz="3000" dirty="0">
              <a:solidFill>
                <a:srgbClr val="000000"/>
              </a:solidFill>
              <a:latin typeface="Calibri" panose="020F0502020204030204"/>
              <a:ea typeface="Calibri"/>
              <a:cs typeface="Calibri"/>
            </a:endParaRPr>
          </a:p>
          <a:p>
            <a:pPr algn="just">
              <a:lnSpc>
                <a:spcPct val="120000"/>
              </a:lnSpc>
              <a:buClr>
                <a:srgbClr val="385723"/>
              </a:buClr>
            </a:pPr>
            <a:r>
              <a:rPr lang="en-US" sz="3000" dirty="0">
                <a:solidFill>
                  <a:srgbClr val="000000"/>
                </a:solidFill>
                <a:latin typeface="Calibri Light"/>
                <a:ea typeface="Calibri Light"/>
                <a:cs typeface="Calibri Light"/>
              </a:rPr>
              <a:t>This is a big shift away from viewing municipalities, school districts, fire stations, and other small, tightly budgeted agencies of local government as a public entity vested with inexhaustible resources.</a:t>
            </a:r>
            <a:endParaRPr lang="en-US" sz="3000" dirty="0">
              <a:ea typeface="Calibri"/>
              <a:cs typeface="Calibri"/>
            </a:endParaRPr>
          </a:p>
          <a:p>
            <a:pPr algn="just">
              <a:lnSpc>
                <a:spcPct val="120000"/>
              </a:lnSpc>
              <a:buClr>
                <a:srgbClr val="385723"/>
              </a:buClr>
            </a:pPr>
            <a:r>
              <a:rPr lang="en-US" sz="3000" dirty="0">
                <a:solidFill>
                  <a:srgbClr val="000000"/>
                </a:solidFill>
                <a:latin typeface="Calibri Light"/>
                <a:ea typeface="Calibri Light"/>
                <a:cs typeface="Calibri Light"/>
              </a:rPr>
              <a:t>The Legislature maintained the ability of the courts to impose attorney fees on a discretionary basis and to require such fees in cases of intentional violations of OPRA likely to maintain the compelling pressure of attorney fees in motivating prompt compliance with OPRA and the resulting government transparency.</a:t>
            </a:r>
          </a:p>
          <a:p>
            <a:pPr algn="just">
              <a:lnSpc>
                <a:spcPct val="120000"/>
              </a:lnSpc>
              <a:buClr>
                <a:srgbClr val="385723"/>
              </a:buClr>
            </a:pPr>
            <a:endParaRPr lang="en-US" sz="3600" dirty="0">
              <a:solidFill>
                <a:srgbClr val="000000"/>
              </a:solidFill>
              <a:latin typeface="Calibri Light"/>
              <a:ea typeface="Calibri Light"/>
              <a:cs typeface="Calibri Light"/>
            </a:endParaRPr>
          </a:p>
          <a:p>
            <a:pPr lvl="1" indent="0">
              <a:buNone/>
            </a:pPr>
            <a:endParaRPr lang="en-US" sz="3000" dirty="0">
              <a:latin typeface="Calibri" panose="020F0502020204030204"/>
              <a:ea typeface="Calibri" panose="020F0502020204030204"/>
              <a:cs typeface="Calibri" panose="020F0502020204030204"/>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29</a:t>
            </a:fld>
            <a:endParaRPr lang="en-US"/>
          </a:p>
        </p:txBody>
      </p:sp>
    </p:spTree>
    <p:extLst>
      <p:ext uri="{BB962C8B-B14F-4D97-AF65-F5344CB8AC3E}">
        <p14:creationId xmlns:p14="http://schemas.microsoft.com/office/powerpoint/2010/main" val="143113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9050" cap="sq">
              <a:solidFill>
                <a:srgbClr val="0D2F60"/>
              </a:solidFill>
              <a:prstDash val="solid"/>
              <a:miter/>
            </a:ln>
          </p:spPr>
        </p:sp>
        <p:sp>
          <p:nvSpPr>
            <p:cNvPr id="4" name="TextBox 4"/>
            <p:cNvSpPr txBox="1"/>
            <p:nvPr/>
          </p:nvSpPr>
          <p:spPr>
            <a:xfrm>
              <a:off x="0" y="-28575"/>
              <a:ext cx="4274726" cy="219604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721813" y="3633268"/>
            <a:ext cx="12844374" cy="3064511"/>
          </a:xfrm>
          <a:prstGeom prst="rect">
            <a:avLst/>
          </a:prstGeom>
        </p:spPr>
        <p:txBody>
          <a:bodyPr lIns="0" tIns="0" rIns="0" bIns="0" rtlCol="0" anchor="t">
            <a:spAutoFit/>
          </a:bodyPr>
          <a:lstStyle/>
          <a:p>
            <a:pPr algn="ctr">
              <a:lnSpc>
                <a:spcPts val="10359"/>
              </a:lnSpc>
            </a:pPr>
            <a:r>
              <a:rPr lang="en-US" sz="7399">
                <a:solidFill>
                  <a:srgbClr val="0D2F60"/>
                </a:solidFill>
                <a:latin typeface="League Spartan"/>
                <a:ea typeface="League Spartan"/>
                <a:cs typeface="League Spartan"/>
                <a:sym typeface="League Spartan"/>
              </a:rPr>
              <a:t>JOE SEMPTIMPHELTER</a:t>
            </a:r>
          </a:p>
          <a:p>
            <a:pPr algn="ctr">
              <a:lnSpc>
                <a:spcPts val="4620"/>
              </a:lnSpc>
            </a:pPr>
            <a:endParaRPr lang="en-US" sz="7399">
              <a:solidFill>
                <a:srgbClr val="0D2F60"/>
              </a:solidFill>
              <a:latin typeface="League Spartan"/>
              <a:ea typeface="League Spartan"/>
              <a:cs typeface="League Spartan"/>
              <a:sym typeface="League Spartan"/>
            </a:endParaRPr>
          </a:p>
          <a:p>
            <a:pPr algn="ctr">
              <a:lnSpc>
                <a:spcPts val="4620"/>
              </a:lnSpc>
            </a:pPr>
            <a:r>
              <a:rPr lang="en-US" sz="3300">
                <a:solidFill>
                  <a:srgbClr val="0D2F60"/>
                </a:solidFill>
                <a:latin typeface="League Spartan"/>
                <a:ea typeface="League Spartan"/>
                <a:cs typeface="League Spartan"/>
                <a:sym typeface="League Spartan"/>
              </a:rPr>
              <a:t>SENIOR BUSINESS DEVELOPMENT SPECIALIST</a:t>
            </a:r>
          </a:p>
          <a:p>
            <a:pPr algn="ctr">
              <a:lnSpc>
                <a:spcPts val="4620"/>
              </a:lnSpc>
            </a:pPr>
            <a:r>
              <a:rPr lang="en-US" sz="3300">
                <a:solidFill>
                  <a:srgbClr val="0D2F60"/>
                </a:solidFill>
                <a:latin typeface="League Spartan"/>
                <a:ea typeface="League Spartan"/>
                <a:cs typeface="League Spartan"/>
                <a:sym typeface="League Spartan"/>
              </a:rPr>
              <a:t>New Jersey Schools Insurance Group</a:t>
            </a:r>
          </a:p>
        </p:txBody>
      </p:sp>
      <p:grpSp>
        <p:nvGrpSpPr>
          <p:cNvPr id="6" name="Group 6"/>
          <p:cNvGrpSpPr/>
          <p:nvPr/>
        </p:nvGrpSpPr>
        <p:grpSpPr>
          <a:xfrm>
            <a:off x="-1102359" y="7178473"/>
            <a:ext cx="5340801" cy="5523679"/>
            <a:chOff x="0" y="0"/>
            <a:chExt cx="7121068" cy="7364905"/>
          </a:xfrm>
        </p:grpSpPr>
        <p:grpSp>
          <p:nvGrpSpPr>
            <p:cNvPr id="7" name="Group 7"/>
            <p:cNvGrpSpPr/>
            <p:nvPr/>
          </p:nvGrpSpPr>
          <p:grpSpPr>
            <a:xfrm rot="-8100000">
              <a:off x="571824" y="1757726"/>
              <a:ext cx="5977420" cy="4093291"/>
              <a:chOff x="0" y="0"/>
              <a:chExt cx="1180725" cy="808551"/>
            </a:xfrm>
          </p:grpSpPr>
          <p:sp>
            <p:nvSpPr>
              <p:cNvPr id="8" name="Freeform 8"/>
              <p:cNvSpPr/>
              <p:nvPr/>
            </p:nvSpPr>
            <p:spPr>
              <a:xfrm>
                <a:off x="0" y="0"/>
                <a:ext cx="1180725" cy="808551"/>
              </a:xfrm>
              <a:custGeom>
                <a:avLst/>
                <a:gdLst/>
                <a:ahLst/>
                <a:cxnLst/>
                <a:rect l="l" t="t" r="r" b="b"/>
                <a:pathLst>
                  <a:path w="1180725" h="808551">
                    <a:moveTo>
                      <a:pt x="0" y="0"/>
                    </a:moveTo>
                    <a:lnTo>
                      <a:pt x="1180725" y="0"/>
                    </a:lnTo>
                    <a:lnTo>
                      <a:pt x="1180725" y="808551"/>
                    </a:lnTo>
                    <a:lnTo>
                      <a:pt x="0" y="808551"/>
                    </a:lnTo>
                    <a:close/>
                  </a:path>
                </a:pathLst>
              </a:custGeom>
              <a:solidFill>
                <a:srgbClr val="0D2F60"/>
              </a:solidFill>
            </p:spPr>
          </p:sp>
          <p:sp>
            <p:nvSpPr>
              <p:cNvPr id="9" name="TextBox 9"/>
              <p:cNvSpPr txBox="1"/>
              <p:nvPr/>
            </p:nvSpPr>
            <p:spPr>
              <a:xfrm>
                <a:off x="0" y="-28575"/>
                <a:ext cx="1180725" cy="83712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5400000">
              <a:off x="128691" y="1010921"/>
              <a:ext cx="4144703" cy="2122862"/>
              <a:chOff x="0" y="0"/>
              <a:chExt cx="1388556" cy="711200"/>
            </a:xfrm>
          </p:grpSpPr>
          <p:sp>
            <p:nvSpPr>
              <p:cNvPr id="11" name="Freeform 11"/>
              <p:cNvSpPr/>
              <p:nvPr/>
            </p:nvSpPr>
            <p:spPr>
              <a:xfrm>
                <a:off x="0" y="0"/>
                <a:ext cx="1388556" cy="711200"/>
              </a:xfrm>
              <a:custGeom>
                <a:avLst/>
                <a:gdLst/>
                <a:ahLst/>
                <a:cxnLst/>
                <a:rect l="l" t="t" r="r" b="b"/>
                <a:pathLst>
                  <a:path w="1388556" h="711200">
                    <a:moveTo>
                      <a:pt x="694278" y="0"/>
                    </a:moveTo>
                    <a:lnTo>
                      <a:pt x="1388556" y="711200"/>
                    </a:lnTo>
                    <a:lnTo>
                      <a:pt x="0" y="711200"/>
                    </a:lnTo>
                    <a:lnTo>
                      <a:pt x="694278" y="0"/>
                    </a:lnTo>
                    <a:close/>
                  </a:path>
                </a:pathLst>
              </a:custGeom>
              <a:solidFill>
                <a:srgbClr val="FFB236"/>
              </a:solidFill>
            </p:spPr>
          </p:sp>
          <p:sp>
            <p:nvSpPr>
              <p:cNvPr id="12" name="TextBox 12"/>
              <p:cNvSpPr txBox="1"/>
              <p:nvPr/>
            </p:nvSpPr>
            <p:spPr>
              <a:xfrm>
                <a:off x="216962" y="301625"/>
                <a:ext cx="954632" cy="358775"/>
              </a:xfrm>
              <a:prstGeom prst="rect">
                <a:avLst/>
              </a:prstGeom>
            </p:spPr>
            <p:txBody>
              <a:bodyPr lIns="50800" tIns="50800" rIns="50800" bIns="50800" rtlCol="0" anchor="ctr"/>
              <a:lstStyle/>
              <a:p>
                <a:pPr algn="ctr">
                  <a:lnSpc>
                    <a:spcPts val="2659"/>
                  </a:lnSpc>
                </a:pPr>
                <a:endParaRPr/>
              </a:p>
            </p:txBody>
          </p:sp>
        </p:grpSp>
      </p:grpSp>
      <p:grpSp>
        <p:nvGrpSpPr>
          <p:cNvPr id="13" name="Group 13"/>
          <p:cNvGrpSpPr/>
          <p:nvPr/>
        </p:nvGrpSpPr>
        <p:grpSpPr>
          <a:xfrm rot="-5400000">
            <a:off x="15583202" y="642547"/>
            <a:ext cx="3523645" cy="2162352"/>
            <a:chOff x="0" y="0"/>
            <a:chExt cx="4698194" cy="2883136"/>
          </a:xfrm>
        </p:grpSpPr>
        <p:grpSp>
          <p:nvGrpSpPr>
            <p:cNvPr id="14" name="Group 14"/>
            <p:cNvGrpSpPr/>
            <p:nvPr/>
          </p:nvGrpSpPr>
          <p:grpSpPr>
            <a:xfrm rot="-2833171">
              <a:off x="549530" y="297221"/>
              <a:ext cx="1810279" cy="2288694"/>
              <a:chOff x="0" y="0"/>
              <a:chExt cx="290456" cy="367217"/>
            </a:xfrm>
          </p:grpSpPr>
          <p:sp>
            <p:nvSpPr>
              <p:cNvPr id="15" name="Freeform 15"/>
              <p:cNvSpPr/>
              <p:nvPr/>
            </p:nvSpPr>
            <p:spPr>
              <a:xfrm>
                <a:off x="0" y="0"/>
                <a:ext cx="290456" cy="367217"/>
              </a:xfrm>
              <a:custGeom>
                <a:avLst/>
                <a:gdLst/>
                <a:ahLst/>
                <a:cxnLst/>
                <a:rect l="l" t="t" r="r" b="b"/>
                <a:pathLst>
                  <a:path w="290456" h="367217">
                    <a:moveTo>
                      <a:pt x="0" y="0"/>
                    </a:moveTo>
                    <a:lnTo>
                      <a:pt x="290456" y="0"/>
                    </a:lnTo>
                    <a:lnTo>
                      <a:pt x="290456" y="367217"/>
                    </a:lnTo>
                    <a:lnTo>
                      <a:pt x="0" y="367217"/>
                    </a:lnTo>
                    <a:close/>
                  </a:path>
                </a:pathLst>
              </a:custGeom>
              <a:solidFill>
                <a:srgbClr val="F7C613"/>
              </a:solidFill>
            </p:spPr>
          </p:sp>
          <p:sp>
            <p:nvSpPr>
              <p:cNvPr id="16" name="TextBox 16"/>
              <p:cNvSpPr txBox="1"/>
              <p:nvPr/>
            </p:nvSpPr>
            <p:spPr>
              <a:xfrm>
                <a:off x="0" y="-28575"/>
                <a:ext cx="290456" cy="39579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476784"/>
              <a:ext cx="4698194" cy="2406352"/>
              <a:chOff x="0" y="0"/>
              <a:chExt cx="1388556" cy="711200"/>
            </a:xfrm>
          </p:grpSpPr>
          <p:sp>
            <p:nvSpPr>
              <p:cNvPr id="18" name="Freeform 18"/>
              <p:cNvSpPr/>
              <p:nvPr/>
            </p:nvSpPr>
            <p:spPr>
              <a:xfrm>
                <a:off x="0" y="0"/>
                <a:ext cx="1388556" cy="711200"/>
              </a:xfrm>
              <a:custGeom>
                <a:avLst/>
                <a:gdLst/>
                <a:ahLst/>
                <a:cxnLst/>
                <a:rect l="l" t="t" r="r" b="b"/>
                <a:pathLst>
                  <a:path w="1388556" h="711200">
                    <a:moveTo>
                      <a:pt x="694278" y="0"/>
                    </a:moveTo>
                    <a:lnTo>
                      <a:pt x="1388556" y="711200"/>
                    </a:lnTo>
                    <a:lnTo>
                      <a:pt x="0" y="711200"/>
                    </a:lnTo>
                    <a:lnTo>
                      <a:pt x="694278" y="0"/>
                    </a:lnTo>
                    <a:close/>
                  </a:path>
                </a:pathLst>
              </a:custGeom>
              <a:solidFill>
                <a:srgbClr val="1E4B82"/>
              </a:solidFill>
            </p:spPr>
          </p:sp>
          <p:sp>
            <p:nvSpPr>
              <p:cNvPr id="19" name="TextBox 19"/>
              <p:cNvSpPr txBox="1"/>
              <p:nvPr/>
            </p:nvSpPr>
            <p:spPr>
              <a:xfrm>
                <a:off x="216962" y="301625"/>
                <a:ext cx="954632" cy="358775"/>
              </a:xfrm>
              <a:prstGeom prst="rect">
                <a:avLst/>
              </a:prstGeom>
            </p:spPr>
            <p:txBody>
              <a:bodyPr lIns="50800" tIns="50800" rIns="50800" bIns="50800" rtlCol="0" anchor="ctr"/>
              <a:lstStyle/>
              <a:p>
                <a:pPr algn="ctr">
                  <a:lnSpc>
                    <a:spcPts val="2659"/>
                  </a:lnSpc>
                </a:pPr>
                <a:endParaRPr/>
              </a:p>
            </p:txBody>
          </p:sp>
        </p:grpSp>
      </p:grpSp>
      <p:grpSp>
        <p:nvGrpSpPr>
          <p:cNvPr id="20" name="Group 20"/>
          <p:cNvGrpSpPr/>
          <p:nvPr/>
        </p:nvGrpSpPr>
        <p:grpSpPr>
          <a:xfrm rot="5400000">
            <a:off x="8564174" y="-3276094"/>
            <a:ext cx="1335145" cy="10137754"/>
            <a:chOff x="0" y="0"/>
            <a:chExt cx="285629" cy="2168778"/>
          </a:xfrm>
        </p:grpSpPr>
        <p:sp>
          <p:nvSpPr>
            <p:cNvPr id="21" name="Freeform 21"/>
            <p:cNvSpPr/>
            <p:nvPr/>
          </p:nvSpPr>
          <p:spPr>
            <a:xfrm>
              <a:off x="0" y="0"/>
              <a:ext cx="285629" cy="2168778"/>
            </a:xfrm>
            <a:custGeom>
              <a:avLst/>
              <a:gdLst/>
              <a:ahLst/>
              <a:cxnLst/>
              <a:rect l="l" t="t" r="r" b="b"/>
              <a:pathLst>
                <a:path w="285629" h="2168778">
                  <a:moveTo>
                    <a:pt x="0" y="0"/>
                  </a:moveTo>
                  <a:lnTo>
                    <a:pt x="285629" y="0"/>
                  </a:lnTo>
                  <a:lnTo>
                    <a:pt x="285629" y="2168778"/>
                  </a:lnTo>
                  <a:lnTo>
                    <a:pt x="0" y="2168778"/>
                  </a:lnTo>
                  <a:close/>
                </a:path>
              </a:pathLst>
            </a:custGeom>
            <a:solidFill>
              <a:srgbClr val="F7C613"/>
            </a:solidFill>
          </p:spPr>
        </p:sp>
        <p:sp>
          <p:nvSpPr>
            <p:cNvPr id="22" name="TextBox 22"/>
            <p:cNvSpPr txBox="1"/>
            <p:nvPr/>
          </p:nvSpPr>
          <p:spPr>
            <a:xfrm>
              <a:off x="0" y="-28575"/>
              <a:ext cx="285629" cy="2197353"/>
            </a:xfrm>
            <a:prstGeom prst="rect">
              <a:avLst/>
            </a:prstGeom>
          </p:spPr>
          <p:txBody>
            <a:bodyPr lIns="62541" tIns="62541" rIns="62541" bIns="62541" rtlCol="0" anchor="ctr"/>
            <a:lstStyle/>
            <a:p>
              <a:pPr algn="ctr">
                <a:lnSpc>
                  <a:spcPts val="2659"/>
                </a:lnSpc>
              </a:pPr>
              <a:endParaRPr/>
            </a:p>
          </p:txBody>
        </p:sp>
      </p:grpSp>
      <p:grpSp>
        <p:nvGrpSpPr>
          <p:cNvPr id="23" name="Group 23"/>
          <p:cNvGrpSpPr/>
          <p:nvPr/>
        </p:nvGrpSpPr>
        <p:grpSpPr>
          <a:xfrm rot="5400000">
            <a:off x="8476428" y="-3372605"/>
            <a:ext cx="1335145" cy="10137754"/>
            <a:chOff x="0" y="0"/>
            <a:chExt cx="285629" cy="2168778"/>
          </a:xfrm>
        </p:grpSpPr>
        <p:sp>
          <p:nvSpPr>
            <p:cNvPr id="24" name="Freeform 24"/>
            <p:cNvSpPr/>
            <p:nvPr/>
          </p:nvSpPr>
          <p:spPr>
            <a:xfrm>
              <a:off x="0" y="0"/>
              <a:ext cx="285629" cy="2168778"/>
            </a:xfrm>
            <a:custGeom>
              <a:avLst/>
              <a:gdLst/>
              <a:ahLst/>
              <a:cxnLst/>
              <a:rect l="l" t="t" r="r" b="b"/>
              <a:pathLst>
                <a:path w="285629" h="2168778">
                  <a:moveTo>
                    <a:pt x="0" y="0"/>
                  </a:moveTo>
                  <a:lnTo>
                    <a:pt x="285629" y="0"/>
                  </a:lnTo>
                  <a:lnTo>
                    <a:pt x="285629" y="2168778"/>
                  </a:lnTo>
                  <a:lnTo>
                    <a:pt x="0" y="2168778"/>
                  </a:lnTo>
                  <a:close/>
                </a:path>
              </a:pathLst>
            </a:custGeom>
            <a:solidFill>
              <a:srgbClr val="0D2F60"/>
            </a:solidFill>
          </p:spPr>
        </p:sp>
        <p:sp>
          <p:nvSpPr>
            <p:cNvPr id="25" name="TextBox 25"/>
            <p:cNvSpPr txBox="1"/>
            <p:nvPr/>
          </p:nvSpPr>
          <p:spPr>
            <a:xfrm>
              <a:off x="0" y="-28575"/>
              <a:ext cx="285629" cy="2197353"/>
            </a:xfrm>
            <a:prstGeom prst="rect">
              <a:avLst/>
            </a:prstGeom>
          </p:spPr>
          <p:txBody>
            <a:bodyPr lIns="62541" tIns="62541" rIns="62541" bIns="62541" rtlCol="0" anchor="ctr"/>
            <a:lstStyle/>
            <a:p>
              <a:pPr algn="ctr">
                <a:lnSpc>
                  <a:spcPts val="2659"/>
                </a:lnSpc>
              </a:pPr>
              <a:endParaRPr/>
            </a:p>
          </p:txBody>
        </p:sp>
      </p:grpSp>
      <p:sp>
        <p:nvSpPr>
          <p:cNvPr id="26" name="TextBox 26"/>
          <p:cNvSpPr txBox="1"/>
          <p:nvPr/>
        </p:nvSpPr>
        <p:spPr>
          <a:xfrm>
            <a:off x="4544762" y="1276014"/>
            <a:ext cx="9198476" cy="928762"/>
          </a:xfrm>
          <a:prstGeom prst="rect">
            <a:avLst/>
          </a:prstGeom>
        </p:spPr>
        <p:txBody>
          <a:bodyPr lIns="0" tIns="0" rIns="0" bIns="0" rtlCol="0" anchor="t">
            <a:spAutoFit/>
          </a:bodyPr>
          <a:lstStyle/>
          <a:p>
            <a:pPr algn="ctr">
              <a:lnSpc>
                <a:spcPts val="7608"/>
              </a:lnSpc>
            </a:pPr>
            <a:r>
              <a:rPr lang="en-US" sz="5434">
                <a:solidFill>
                  <a:srgbClr val="FFFFFF"/>
                </a:solidFill>
                <a:latin typeface="League Spartan"/>
                <a:ea typeface="League Spartan"/>
                <a:cs typeface="League Spartan"/>
                <a:sym typeface="League Spartan"/>
              </a:rPr>
              <a:t>NJSIG UPDATES</a:t>
            </a:r>
          </a:p>
        </p:txBody>
      </p:sp>
      <p:sp>
        <p:nvSpPr>
          <p:cNvPr id="27" name="Freeform 27"/>
          <p:cNvSpPr/>
          <p:nvPr/>
        </p:nvSpPr>
        <p:spPr>
          <a:xfrm>
            <a:off x="8107642" y="8062661"/>
            <a:ext cx="2072716" cy="816258"/>
          </a:xfrm>
          <a:custGeom>
            <a:avLst/>
            <a:gdLst/>
            <a:ahLst/>
            <a:cxnLst/>
            <a:rect l="l" t="t" r="r" b="b"/>
            <a:pathLst>
              <a:path w="2072716" h="816258">
                <a:moveTo>
                  <a:pt x="0" y="0"/>
                </a:moveTo>
                <a:lnTo>
                  <a:pt x="2072716" y="0"/>
                </a:lnTo>
                <a:lnTo>
                  <a:pt x="2072716" y="816259"/>
                </a:lnTo>
                <a:lnTo>
                  <a:pt x="0" y="816259"/>
                </a:lnTo>
                <a:lnTo>
                  <a:pt x="0" y="0"/>
                </a:lnTo>
                <a:close/>
              </a:path>
            </a:pathLst>
          </a:custGeom>
          <a:blipFill>
            <a:blip r:embed="rId2"/>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b="1" dirty="0">
                <a:solidFill>
                  <a:srgbClr val="1D5103"/>
                </a:solidFill>
              </a:rPr>
              <a:t>Litigation Strategy</a:t>
            </a:r>
            <a:endParaRPr lang="en-US" sz="3900" dirty="0"/>
          </a:p>
        </p:txBody>
      </p:sp>
      <p:sp>
        <p:nvSpPr>
          <p:cNvPr id="3" name="Content Placeholder 2"/>
          <p:cNvSpPr>
            <a:spLocks noGrp="1"/>
          </p:cNvSpPr>
          <p:nvPr>
            <p:ph idx="1"/>
          </p:nvPr>
        </p:nvSpPr>
        <p:spPr>
          <a:xfrm>
            <a:off x="1257300" y="2508646"/>
            <a:ext cx="15773400" cy="6880940"/>
          </a:xfrm>
        </p:spPr>
        <p:txBody>
          <a:bodyPr vert="horz" lIns="137160" tIns="68580" rIns="137160" bIns="68580" rtlCol="0" anchor="t">
            <a:noAutofit/>
          </a:bodyPr>
          <a:lstStyle/>
          <a:p>
            <a:pPr marL="0" indent="0">
              <a:buNone/>
            </a:pPr>
            <a:endParaRPr lang="en-US" sz="2400" dirty="0">
              <a:latin typeface="Adobe Caslon Pro" panose="0205050205050A020403" pitchFamily="18" charset="0"/>
            </a:endParaRPr>
          </a:p>
          <a:p>
            <a:pPr algn="just">
              <a:lnSpc>
                <a:spcPct val="120000"/>
              </a:lnSpc>
              <a:buClr>
                <a:srgbClr val="385723"/>
              </a:buClr>
            </a:pPr>
            <a:r>
              <a:rPr lang="en-US" sz="2700" dirty="0">
                <a:latin typeface="+mj-lt"/>
                <a:ea typeface="Calibri Light"/>
                <a:cs typeface="Calibri Light"/>
              </a:rPr>
              <a:t>Previous cases that considered attorneys' fees under the common law right to access, which only allows such fees in instances of bad faith, can shed light on a possible analysis and may be persuasive.</a:t>
            </a:r>
          </a:p>
          <a:p>
            <a:pPr algn="just">
              <a:lnSpc>
                <a:spcPct val="120000"/>
              </a:lnSpc>
              <a:buClr>
                <a:srgbClr val="385723"/>
              </a:buClr>
            </a:pPr>
            <a:r>
              <a:rPr lang="en-US" sz="2700" dirty="0">
                <a:latin typeface="+mj-lt"/>
                <a:ea typeface="Calibri Light"/>
                <a:cs typeface="Calibri Light"/>
              </a:rPr>
              <a:t>In </a:t>
            </a:r>
            <a:r>
              <a:rPr lang="en-US" sz="2700" u="sng" dirty="0">
                <a:latin typeface="+mj-lt"/>
                <a:ea typeface="Calibri Light"/>
                <a:cs typeface="Calibri Light"/>
              </a:rPr>
              <a:t>Gannett Satellite Information Network</a:t>
            </a:r>
            <a:r>
              <a:rPr lang="en-US" sz="2700" dirty="0">
                <a:latin typeface="+mj-lt"/>
                <a:ea typeface="Calibri Light"/>
                <a:cs typeface="Calibri Light"/>
              </a:rPr>
              <a:t>, the court denied fees because "the Township advanced good faith arguments in support of its contention …[; t]he trial court found a right of access but only after a careful examination of the relevant factors … ; [there [was] no reason to assume that [the plaintiff was] not able to bear the cost and expense of pursuing this lawsuit, and the denial of fees under the particular facts and circumstances presented, would not dissuade other litigants from pursuing such claims."  </a:t>
            </a:r>
          </a:p>
          <a:p>
            <a:pPr algn="just">
              <a:lnSpc>
                <a:spcPct val="120000"/>
              </a:lnSpc>
              <a:buClr>
                <a:srgbClr val="385723"/>
              </a:buClr>
            </a:pPr>
            <a:r>
              <a:rPr lang="en-US" sz="2700" dirty="0">
                <a:latin typeface="+mj-lt"/>
                <a:ea typeface="Calibri Light"/>
                <a:cs typeface="Calibri Light"/>
              </a:rPr>
              <a:t>A similar set of facts, now under OPRA, could prove compelling in arguing against the award of attorney's fees.</a:t>
            </a:r>
          </a:p>
          <a:p>
            <a:pPr algn="just">
              <a:lnSpc>
                <a:spcPct val="120000"/>
              </a:lnSpc>
              <a:buClr>
                <a:srgbClr val="385723"/>
              </a:buClr>
            </a:pPr>
            <a:endParaRPr lang="en-US" sz="2700" dirty="0">
              <a:latin typeface="+mj-l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30</a:t>
            </a:fld>
            <a:endParaRPr lang="en-US"/>
          </a:p>
        </p:txBody>
      </p:sp>
    </p:spTree>
    <p:extLst>
      <p:ext uri="{BB962C8B-B14F-4D97-AF65-F5344CB8AC3E}">
        <p14:creationId xmlns:p14="http://schemas.microsoft.com/office/powerpoint/2010/main" val="3385912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F2033-9783-9C55-312B-F45611574A74}"/>
              </a:ext>
            </a:extLst>
          </p:cNvPr>
          <p:cNvSpPr>
            <a:spLocks noGrp="1"/>
          </p:cNvSpPr>
          <p:nvPr>
            <p:ph type="title"/>
          </p:nvPr>
        </p:nvSpPr>
        <p:spPr>
          <a:xfrm>
            <a:off x="1781750" y="952500"/>
            <a:ext cx="14724500" cy="3879910"/>
          </a:xfrm>
        </p:spPr>
        <p:txBody>
          <a:bodyPr vert="horz" lIns="137160" tIns="68580" rIns="137160" bIns="68580" rtlCol="0" anchor="b">
            <a:normAutofit/>
          </a:bodyPr>
          <a:lstStyle/>
          <a:p>
            <a:r>
              <a:rPr lang="en-US" sz="9900" b="1" dirty="0">
                <a:solidFill>
                  <a:srgbClr val="1D5103"/>
                </a:solidFill>
              </a:rPr>
              <a:t>Thank you!</a:t>
            </a:r>
            <a:endParaRPr lang="en-US" sz="9900" b="1" dirty="0">
              <a:solidFill>
                <a:srgbClr val="1D5103"/>
              </a:solidFill>
              <a:ea typeface="Calibri Light"/>
              <a:cs typeface="Calibri Light"/>
            </a:endParaRPr>
          </a:p>
        </p:txBody>
      </p:sp>
      <p:pic>
        <p:nvPicPr>
          <p:cNvPr id="6" name="Content Placeholder 5">
            <a:extLst>
              <a:ext uri="{FF2B5EF4-FFF2-40B4-BE49-F238E27FC236}">
                <a16:creationId xmlns:a16="http://schemas.microsoft.com/office/drawing/2014/main" id="{936A251C-EB98-260F-DC78-DF85EC1EF5B9}"/>
              </a:ext>
            </a:extLst>
          </p:cNvPr>
          <p:cNvPicPr>
            <a:picLocks noGrp="1" noChangeAspect="1"/>
          </p:cNvPicPr>
          <p:nvPr>
            <p:ph idx="1"/>
          </p:nvPr>
        </p:nvPicPr>
        <p:blipFill>
          <a:blip r:embed="rId2"/>
          <a:stretch>
            <a:fillRect/>
          </a:stretch>
        </p:blipFill>
        <p:spPr>
          <a:xfrm>
            <a:off x="7078425" y="8076775"/>
            <a:ext cx="10821924" cy="1379795"/>
          </a:xfrm>
          <a:prstGeom prst="rect">
            <a:avLst/>
          </a:prstGeom>
        </p:spPr>
      </p:pic>
      <p:sp>
        <p:nvSpPr>
          <p:cNvPr id="8" name="TextBox 7">
            <a:extLst>
              <a:ext uri="{FF2B5EF4-FFF2-40B4-BE49-F238E27FC236}">
                <a16:creationId xmlns:a16="http://schemas.microsoft.com/office/drawing/2014/main" id="{ABB56757-D337-4002-D532-24B28890195D}"/>
              </a:ext>
            </a:extLst>
          </p:cNvPr>
          <p:cNvSpPr txBox="1"/>
          <p:nvPr/>
        </p:nvSpPr>
        <p:spPr>
          <a:xfrm>
            <a:off x="762000" y="6438900"/>
            <a:ext cx="5458692" cy="1431161"/>
          </a:xfrm>
          <a:prstGeom prst="rect">
            <a:avLst/>
          </a:prstGeom>
          <a:noFill/>
        </p:spPr>
        <p:txBody>
          <a:bodyPr wrap="square" lIns="137160" tIns="68580" rIns="137160" bIns="68580" rtlCol="0" anchor="t">
            <a:spAutoFit/>
          </a:bodyPr>
          <a:lstStyle/>
          <a:p>
            <a:r>
              <a:rPr lang="en-US" sz="4200" dirty="0">
                <a:latin typeface="+mj-lt"/>
              </a:rPr>
              <a:t>Brett Gorman, Esquire</a:t>
            </a:r>
          </a:p>
          <a:p>
            <a:r>
              <a:rPr lang="en-US" sz="4200">
                <a:latin typeface="+mj-lt"/>
              </a:rPr>
              <a:t>October 17, </a:t>
            </a:r>
            <a:r>
              <a:rPr lang="en-US" sz="4200" dirty="0">
                <a:latin typeface="+mj-lt"/>
              </a:rPr>
              <a:t>2024</a:t>
            </a:r>
            <a:endParaRPr lang="en-US" sz="4200" dirty="0">
              <a:latin typeface="+mj-lt"/>
              <a:ea typeface="Calibri Light"/>
              <a:cs typeface="Calibri Light"/>
            </a:endParaRPr>
          </a:p>
        </p:txBody>
      </p:sp>
    </p:spTree>
    <p:extLst>
      <p:ext uri="{BB962C8B-B14F-4D97-AF65-F5344CB8AC3E}">
        <p14:creationId xmlns:p14="http://schemas.microsoft.com/office/powerpoint/2010/main" val="402844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9050" cap="sq">
              <a:solidFill>
                <a:srgbClr val="0D2F60"/>
              </a:solidFill>
              <a:prstDash val="solid"/>
              <a:miter/>
            </a:ln>
          </p:spPr>
        </p:sp>
        <p:sp>
          <p:nvSpPr>
            <p:cNvPr id="4" name="TextBox 4"/>
            <p:cNvSpPr txBox="1"/>
            <p:nvPr/>
          </p:nvSpPr>
          <p:spPr>
            <a:xfrm>
              <a:off x="0" y="-28575"/>
              <a:ext cx="4274726" cy="219604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327397" y="3808557"/>
            <a:ext cx="11633205" cy="2403185"/>
          </a:xfrm>
          <a:prstGeom prst="rect">
            <a:avLst/>
          </a:prstGeom>
        </p:spPr>
        <p:txBody>
          <a:bodyPr lIns="0" tIns="0" rIns="0" bIns="0" rtlCol="0" anchor="t">
            <a:spAutoFit/>
          </a:bodyPr>
          <a:lstStyle/>
          <a:p>
            <a:pPr algn="ctr">
              <a:lnSpc>
                <a:spcPts val="19679"/>
              </a:lnSpc>
            </a:pPr>
            <a:r>
              <a:rPr lang="en-US" sz="14056" b="1">
                <a:solidFill>
                  <a:srgbClr val="0D2F60"/>
                </a:solidFill>
                <a:latin typeface="League Spartan"/>
                <a:ea typeface="League Spartan"/>
                <a:cs typeface="League Spartan"/>
                <a:sym typeface="League Spartan"/>
              </a:rPr>
              <a:t>Thank you</a:t>
            </a:r>
          </a:p>
        </p:txBody>
      </p:sp>
      <p:grpSp>
        <p:nvGrpSpPr>
          <p:cNvPr id="6" name="Group 6"/>
          <p:cNvGrpSpPr/>
          <p:nvPr/>
        </p:nvGrpSpPr>
        <p:grpSpPr>
          <a:xfrm>
            <a:off x="-1286323" y="6274308"/>
            <a:ext cx="6892670" cy="7128686"/>
            <a:chOff x="0" y="0"/>
            <a:chExt cx="9190227" cy="9504915"/>
          </a:xfrm>
        </p:grpSpPr>
        <p:grpSp>
          <p:nvGrpSpPr>
            <p:cNvPr id="7" name="Group 7"/>
            <p:cNvGrpSpPr/>
            <p:nvPr/>
          </p:nvGrpSpPr>
          <p:grpSpPr>
            <a:xfrm rot="-8100000">
              <a:off x="737978" y="2268465"/>
              <a:ext cx="7714271" cy="5282673"/>
              <a:chOff x="0" y="0"/>
              <a:chExt cx="1180725" cy="808551"/>
            </a:xfrm>
          </p:grpSpPr>
          <p:sp>
            <p:nvSpPr>
              <p:cNvPr id="8" name="Freeform 8"/>
              <p:cNvSpPr/>
              <p:nvPr/>
            </p:nvSpPr>
            <p:spPr>
              <a:xfrm>
                <a:off x="0" y="0"/>
                <a:ext cx="1180725" cy="808551"/>
              </a:xfrm>
              <a:custGeom>
                <a:avLst/>
                <a:gdLst/>
                <a:ahLst/>
                <a:cxnLst/>
                <a:rect l="l" t="t" r="r" b="b"/>
                <a:pathLst>
                  <a:path w="1180725" h="808551">
                    <a:moveTo>
                      <a:pt x="0" y="0"/>
                    </a:moveTo>
                    <a:lnTo>
                      <a:pt x="1180725" y="0"/>
                    </a:lnTo>
                    <a:lnTo>
                      <a:pt x="1180725" y="808551"/>
                    </a:lnTo>
                    <a:lnTo>
                      <a:pt x="0" y="808551"/>
                    </a:lnTo>
                    <a:close/>
                  </a:path>
                </a:pathLst>
              </a:custGeom>
              <a:solidFill>
                <a:srgbClr val="0D2F60"/>
              </a:solidFill>
            </p:spPr>
          </p:sp>
          <p:sp>
            <p:nvSpPr>
              <p:cNvPr id="9" name="TextBox 9"/>
              <p:cNvSpPr txBox="1"/>
              <p:nvPr/>
            </p:nvSpPr>
            <p:spPr>
              <a:xfrm>
                <a:off x="0" y="-28575"/>
                <a:ext cx="1180725" cy="83712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5400000">
              <a:off x="166085" y="1304662"/>
              <a:ext cx="5349023" cy="2739698"/>
              <a:chOff x="0" y="0"/>
              <a:chExt cx="1388556" cy="711200"/>
            </a:xfrm>
          </p:grpSpPr>
          <p:sp>
            <p:nvSpPr>
              <p:cNvPr id="11" name="Freeform 11"/>
              <p:cNvSpPr/>
              <p:nvPr/>
            </p:nvSpPr>
            <p:spPr>
              <a:xfrm>
                <a:off x="0" y="0"/>
                <a:ext cx="1388556" cy="711200"/>
              </a:xfrm>
              <a:custGeom>
                <a:avLst/>
                <a:gdLst/>
                <a:ahLst/>
                <a:cxnLst/>
                <a:rect l="l" t="t" r="r" b="b"/>
                <a:pathLst>
                  <a:path w="1388556" h="711200">
                    <a:moveTo>
                      <a:pt x="694278" y="0"/>
                    </a:moveTo>
                    <a:lnTo>
                      <a:pt x="1388556" y="711200"/>
                    </a:lnTo>
                    <a:lnTo>
                      <a:pt x="0" y="711200"/>
                    </a:lnTo>
                    <a:lnTo>
                      <a:pt x="694278" y="0"/>
                    </a:lnTo>
                    <a:close/>
                  </a:path>
                </a:pathLst>
              </a:custGeom>
              <a:solidFill>
                <a:srgbClr val="FFB236"/>
              </a:solidFill>
            </p:spPr>
          </p:sp>
          <p:sp>
            <p:nvSpPr>
              <p:cNvPr id="12" name="TextBox 12"/>
              <p:cNvSpPr txBox="1"/>
              <p:nvPr/>
            </p:nvSpPr>
            <p:spPr>
              <a:xfrm>
                <a:off x="216962" y="301625"/>
                <a:ext cx="954632" cy="358775"/>
              </a:xfrm>
              <a:prstGeom prst="rect">
                <a:avLst/>
              </a:prstGeom>
            </p:spPr>
            <p:txBody>
              <a:bodyPr lIns="50800" tIns="50800" rIns="50800" bIns="50800" rtlCol="0" anchor="ctr"/>
              <a:lstStyle/>
              <a:p>
                <a:pPr algn="ctr">
                  <a:lnSpc>
                    <a:spcPts val="2659"/>
                  </a:lnSpc>
                </a:pPr>
                <a:endParaRPr/>
              </a:p>
            </p:txBody>
          </p:sp>
        </p:grpSp>
      </p:grpSp>
      <p:grpSp>
        <p:nvGrpSpPr>
          <p:cNvPr id="13" name="Group 13"/>
          <p:cNvGrpSpPr/>
          <p:nvPr/>
        </p:nvGrpSpPr>
        <p:grpSpPr>
          <a:xfrm rot="-5400000">
            <a:off x="13617425" y="1153557"/>
            <a:ext cx="5971858" cy="3664744"/>
            <a:chOff x="0" y="0"/>
            <a:chExt cx="7962477" cy="4886325"/>
          </a:xfrm>
        </p:grpSpPr>
        <p:grpSp>
          <p:nvGrpSpPr>
            <p:cNvPr id="14" name="Group 14"/>
            <p:cNvGrpSpPr/>
            <p:nvPr/>
          </p:nvGrpSpPr>
          <p:grpSpPr>
            <a:xfrm rot="-2833171">
              <a:off x="931341" y="503728"/>
              <a:ext cx="3068052" cy="3878869"/>
              <a:chOff x="0" y="0"/>
              <a:chExt cx="290456" cy="367217"/>
            </a:xfrm>
          </p:grpSpPr>
          <p:sp>
            <p:nvSpPr>
              <p:cNvPr id="15" name="Freeform 15"/>
              <p:cNvSpPr/>
              <p:nvPr/>
            </p:nvSpPr>
            <p:spPr>
              <a:xfrm>
                <a:off x="0" y="0"/>
                <a:ext cx="290456" cy="367217"/>
              </a:xfrm>
              <a:custGeom>
                <a:avLst/>
                <a:gdLst/>
                <a:ahLst/>
                <a:cxnLst/>
                <a:rect l="l" t="t" r="r" b="b"/>
                <a:pathLst>
                  <a:path w="290456" h="367217">
                    <a:moveTo>
                      <a:pt x="0" y="0"/>
                    </a:moveTo>
                    <a:lnTo>
                      <a:pt x="290456" y="0"/>
                    </a:lnTo>
                    <a:lnTo>
                      <a:pt x="290456" y="367217"/>
                    </a:lnTo>
                    <a:lnTo>
                      <a:pt x="0" y="367217"/>
                    </a:lnTo>
                    <a:close/>
                  </a:path>
                </a:pathLst>
              </a:custGeom>
              <a:solidFill>
                <a:srgbClr val="F7C613"/>
              </a:solidFill>
            </p:spPr>
          </p:sp>
          <p:sp>
            <p:nvSpPr>
              <p:cNvPr id="16" name="TextBox 16"/>
              <p:cNvSpPr txBox="1"/>
              <p:nvPr/>
            </p:nvSpPr>
            <p:spPr>
              <a:xfrm>
                <a:off x="0" y="-28575"/>
                <a:ext cx="290456" cy="39579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0" y="808051"/>
              <a:ext cx="7962477" cy="4078275"/>
              <a:chOff x="0" y="0"/>
              <a:chExt cx="1388556" cy="711200"/>
            </a:xfrm>
          </p:grpSpPr>
          <p:sp>
            <p:nvSpPr>
              <p:cNvPr id="18" name="Freeform 18"/>
              <p:cNvSpPr/>
              <p:nvPr/>
            </p:nvSpPr>
            <p:spPr>
              <a:xfrm>
                <a:off x="0" y="0"/>
                <a:ext cx="1388556" cy="711200"/>
              </a:xfrm>
              <a:custGeom>
                <a:avLst/>
                <a:gdLst/>
                <a:ahLst/>
                <a:cxnLst/>
                <a:rect l="l" t="t" r="r" b="b"/>
                <a:pathLst>
                  <a:path w="1388556" h="711200">
                    <a:moveTo>
                      <a:pt x="694278" y="0"/>
                    </a:moveTo>
                    <a:lnTo>
                      <a:pt x="1388556" y="711200"/>
                    </a:lnTo>
                    <a:lnTo>
                      <a:pt x="0" y="711200"/>
                    </a:lnTo>
                    <a:lnTo>
                      <a:pt x="694278" y="0"/>
                    </a:lnTo>
                    <a:close/>
                  </a:path>
                </a:pathLst>
              </a:custGeom>
              <a:solidFill>
                <a:srgbClr val="1E4B82"/>
              </a:solidFill>
            </p:spPr>
          </p:sp>
          <p:sp>
            <p:nvSpPr>
              <p:cNvPr id="19" name="TextBox 19"/>
              <p:cNvSpPr txBox="1"/>
              <p:nvPr/>
            </p:nvSpPr>
            <p:spPr>
              <a:xfrm>
                <a:off x="216962" y="301625"/>
                <a:ext cx="954632" cy="358775"/>
              </a:xfrm>
              <a:prstGeom prst="rect">
                <a:avLst/>
              </a:prstGeom>
            </p:spPr>
            <p:txBody>
              <a:bodyPr lIns="50800" tIns="50800" rIns="50800" bIns="50800" rtlCol="0" anchor="ctr"/>
              <a:lstStyle/>
              <a:p>
                <a:pPr algn="ctr">
                  <a:lnSpc>
                    <a:spcPts val="2659"/>
                  </a:lnSpc>
                </a:pPr>
                <a:endParaRPr/>
              </a:p>
            </p:txBody>
          </p:sp>
        </p:grpSp>
      </p:grpSp>
      <p:sp>
        <p:nvSpPr>
          <p:cNvPr id="20" name="Freeform 35">
            <a:extLst>
              <a:ext uri="{FF2B5EF4-FFF2-40B4-BE49-F238E27FC236}">
                <a16:creationId xmlns:a16="http://schemas.microsoft.com/office/drawing/2014/main" id="{2E02F5C0-4FC6-447F-A7A8-8DFCF10AB944}"/>
              </a:ext>
            </a:extLst>
          </p:cNvPr>
          <p:cNvSpPr/>
          <p:nvPr/>
        </p:nvSpPr>
        <p:spPr>
          <a:xfrm>
            <a:off x="5410200" y="7784355"/>
            <a:ext cx="3207566" cy="1263174"/>
          </a:xfrm>
          <a:custGeom>
            <a:avLst/>
            <a:gdLst/>
            <a:ahLst/>
            <a:cxnLst/>
            <a:rect l="l" t="t" r="r" b="b"/>
            <a:pathLst>
              <a:path w="3207566" h="1263174">
                <a:moveTo>
                  <a:pt x="0" y="0"/>
                </a:moveTo>
                <a:lnTo>
                  <a:pt x="3207566" y="0"/>
                </a:lnTo>
                <a:lnTo>
                  <a:pt x="3207566" y="1263174"/>
                </a:lnTo>
                <a:lnTo>
                  <a:pt x="0" y="1263174"/>
                </a:lnTo>
                <a:lnTo>
                  <a:pt x="0" y="0"/>
                </a:lnTo>
                <a:close/>
              </a:path>
            </a:pathLst>
          </a:custGeom>
          <a:blipFill>
            <a:blip r:embed="rId2"/>
            <a:stretch>
              <a:fillRect/>
            </a:stretch>
          </a:blipFill>
        </p:spPr>
      </p:sp>
      <p:pic>
        <p:nvPicPr>
          <p:cNvPr id="21" name="Picture 20">
            <a:extLst>
              <a:ext uri="{FF2B5EF4-FFF2-40B4-BE49-F238E27FC236}">
                <a16:creationId xmlns:a16="http://schemas.microsoft.com/office/drawing/2014/main" id="{A812471B-320C-4CCE-B201-AD79A5C1F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852" y="7237449"/>
            <a:ext cx="3142648" cy="23569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400000">
            <a:off x="8542058" y="601942"/>
            <a:ext cx="10287000" cy="9083117"/>
          </a:xfrm>
          <a:custGeom>
            <a:avLst/>
            <a:gdLst/>
            <a:ahLst/>
            <a:cxnLst/>
            <a:rect l="l" t="t" r="r" b="b"/>
            <a:pathLst>
              <a:path w="2200706" h="1943159">
                <a:moveTo>
                  <a:pt x="0" y="0"/>
                </a:moveTo>
                <a:lnTo>
                  <a:pt x="2200706" y="0"/>
                </a:lnTo>
                <a:lnTo>
                  <a:pt x="2200706" y="1943159"/>
                </a:lnTo>
                <a:lnTo>
                  <a:pt x="0" y="1943159"/>
                </a:lnTo>
                <a:close/>
              </a:path>
            </a:pathLst>
          </a:custGeom>
          <a:solidFill>
            <a:srgbClr val="F7C613"/>
          </a:solidFill>
        </p:spPr>
      </p:sp>
      <p:sp>
        <p:nvSpPr>
          <p:cNvPr id="7" name="Freeform 7"/>
          <p:cNvSpPr/>
          <p:nvPr/>
        </p:nvSpPr>
        <p:spPr>
          <a:xfrm rot="5400000">
            <a:off x="-571500" y="571500"/>
            <a:ext cx="10287000" cy="9144000"/>
          </a:xfrm>
          <a:custGeom>
            <a:avLst/>
            <a:gdLst/>
            <a:ahLst/>
            <a:cxnLst/>
            <a:rect l="l" t="t" r="r" b="b"/>
            <a:pathLst>
              <a:path w="2200706" h="1956183">
                <a:moveTo>
                  <a:pt x="0" y="0"/>
                </a:moveTo>
                <a:lnTo>
                  <a:pt x="2200706" y="0"/>
                </a:lnTo>
                <a:lnTo>
                  <a:pt x="2200706" y="1956183"/>
                </a:lnTo>
                <a:lnTo>
                  <a:pt x="0" y="1956183"/>
                </a:lnTo>
                <a:close/>
              </a:path>
            </a:pathLst>
          </a:custGeom>
          <a:solidFill>
            <a:srgbClr val="0D2F60"/>
          </a:solidFill>
        </p:spPr>
      </p:sp>
      <p:sp>
        <p:nvSpPr>
          <p:cNvPr id="10" name="Freeform 10"/>
          <p:cNvSpPr/>
          <p:nvPr/>
        </p:nvSpPr>
        <p:spPr>
          <a:xfrm>
            <a:off x="3892853" y="-115149"/>
            <a:ext cx="10471649" cy="4356206"/>
          </a:xfrm>
          <a:custGeom>
            <a:avLst/>
            <a:gdLst/>
            <a:ahLst/>
            <a:cxnLst/>
            <a:rect l="l" t="t" r="r" b="b"/>
            <a:pathLst>
              <a:path w="2757965" h="1147313">
                <a:moveTo>
                  <a:pt x="0" y="0"/>
                </a:moveTo>
                <a:lnTo>
                  <a:pt x="2757965" y="0"/>
                </a:lnTo>
                <a:lnTo>
                  <a:pt x="2757965" y="1147313"/>
                </a:lnTo>
                <a:lnTo>
                  <a:pt x="0" y="1147313"/>
                </a:lnTo>
                <a:close/>
              </a:path>
            </a:pathLst>
          </a:custGeom>
          <a:solidFill>
            <a:srgbClr val="FFFFFF"/>
          </a:solidFill>
        </p:spPr>
      </p:sp>
      <p:sp>
        <p:nvSpPr>
          <p:cNvPr id="12" name="Freeform 12"/>
          <p:cNvSpPr/>
          <p:nvPr/>
        </p:nvSpPr>
        <p:spPr>
          <a:xfrm>
            <a:off x="4142477" y="-67524"/>
            <a:ext cx="10003046" cy="4116328"/>
          </a:xfrm>
          <a:custGeom>
            <a:avLst/>
            <a:gdLst/>
            <a:ahLst/>
            <a:cxnLst/>
            <a:rect l="l" t="t" r="r" b="b"/>
            <a:pathLst>
              <a:path w="10003046" h="4116328">
                <a:moveTo>
                  <a:pt x="0" y="0"/>
                </a:moveTo>
                <a:lnTo>
                  <a:pt x="10003046" y="0"/>
                </a:lnTo>
                <a:lnTo>
                  <a:pt x="10003046" y="4116328"/>
                </a:lnTo>
                <a:lnTo>
                  <a:pt x="0" y="4116328"/>
                </a:lnTo>
                <a:lnTo>
                  <a:pt x="0" y="0"/>
                </a:lnTo>
                <a:close/>
              </a:path>
            </a:pathLst>
          </a:custGeom>
          <a:blipFill>
            <a:blip r:embed="rId2"/>
            <a:stretch>
              <a:fillRect t="-43324" b="-38931"/>
            </a:stretch>
          </a:blipFill>
        </p:spPr>
      </p:sp>
      <p:sp>
        <p:nvSpPr>
          <p:cNvPr id="13" name="Freeform 13"/>
          <p:cNvSpPr/>
          <p:nvPr/>
        </p:nvSpPr>
        <p:spPr>
          <a:xfrm>
            <a:off x="3738043" y="5441769"/>
            <a:ext cx="1667914" cy="1388917"/>
          </a:xfrm>
          <a:custGeom>
            <a:avLst/>
            <a:gdLst/>
            <a:ahLst/>
            <a:cxnLst/>
            <a:rect l="l" t="t" r="r" b="b"/>
            <a:pathLst>
              <a:path w="1667914" h="1388917">
                <a:moveTo>
                  <a:pt x="0" y="0"/>
                </a:moveTo>
                <a:lnTo>
                  <a:pt x="1667914" y="0"/>
                </a:lnTo>
                <a:lnTo>
                  <a:pt x="1667914" y="1388917"/>
                </a:lnTo>
                <a:lnTo>
                  <a:pt x="0" y="13889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1771291" y="4611804"/>
            <a:ext cx="5751612" cy="531494"/>
          </a:xfrm>
          <a:prstGeom prst="rect">
            <a:avLst/>
          </a:prstGeom>
        </p:spPr>
        <p:txBody>
          <a:bodyPr wrap="square" lIns="0" tIns="0" rIns="0" bIns="0" rtlCol="0" anchor="t">
            <a:spAutoFit/>
          </a:bodyPr>
          <a:lstStyle/>
          <a:p>
            <a:pPr algn="ctr">
              <a:lnSpc>
                <a:spcPts val="4305"/>
              </a:lnSpc>
            </a:pPr>
            <a:r>
              <a:rPr lang="en-US" sz="3075" dirty="0">
                <a:solidFill>
                  <a:srgbClr val="FFFFFF"/>
                </a:solidFill>
                <a:latin typeface="League Spartan"/>
                <a:ea typeface="League Spartan"/>
                <a:cs typeface="League Spartan"/>
                <a:sym typeface="League Spartan"/>
              </a:rPr>
              <a:t>2024 NJSBA Workshop</a:t>
            </a:r>
          </a:p>
        </p:txBody>
      </p:sp>
      <p:sp>
        <p:nvSpPr>
          <p:cNvPr id="15" name="TextBox 15"/>
          <p:cNvSpPr txBox="1"/>
          <p:nvPr/>
        </p:nvSpPr>
        <p:spPr>
          <a:xfrm>
            <a:off x="1740061" y="7211686"/>
            <a:ext cx="5663878" cy="1982274"/>
          </a:xfrm>
          <a:prstGeom prst="rect">
            <a:avLst/>
          </a:prstGeom>
        </p:spPr>
        <p:txBody>
          <a:bodyPr lIns="0" tIns="0" rIns="0" bIns="0" rtlCol="0" anchor="t">
            <a:spAutoFit/>
          </a:bodyPr>
          <a:lstStyle/>
          <a:p>
            <a:pPr algn="ctr">
              <a:lnSpc>
                <a:spcPts val="3885"/>
              </a:lnSpc>
            </a:pPr>
            <a:r>
              <a:rPr lang="en-US" sz="2775" dirty="0">
                <a:solidFill>
                  <a:srgbClr val="FFFFFF"/>
                </a:solidFill>
                <a:latin typeface="League Spartan"/>
                <a:ea typeface="League Spartan"/>
                <a:cs typeface="League Spartan"/>
                <a:sym typeface="League Spartan"/>
              </a:rPr>
              <a:t>October 21-24, 2024</a:t>
            </a:r>
          </a:p>
          <a:p>
            <a:pPr algn="ctr">
              <a:lnSpc>
                <a:spcPts val="3885"/>
              </a:lnSpc>
            </a:pPr>
            <a:endParaRPr lang="en-US" sz="2775" dirty="0">
              <a:solidFill>
                <a:srgbClr val="FFFFFF"/>
              </a:solidFill>
              <a:latin typeface="League Spartan"/>
              <a:ea typeface="League Spartan"/>
              <a:cs typeface="League Spartan"/>
              <a:sym typeface="League Spartan"/>
            </a:endParaRPr>
          </a:p>
          <a:p>
            <a:pPr algn="ctr">
              <a:lnSpc>
                <a:spcPts val="3885"/>
              </a:lnSpc>
            </a:pPr>
            <a:r>
              <a:rPr lang="en-US" sz="2775" dirty="0">
                <a:solidFill>
                  <a:srgbClr val="FFFFFF"/>
                </a:solidFill>
                <a:latin typeface="League Spartan"/>
                <a:ea typeface="League Spartan"/>
                <a:cs typeface="League Spartan"/>
                <a:sym typeface="League Spartan"/>
              </a:rPr>
              <a:t>NJSIG Booth #740</a:t>
            </a:r>
          </a:p>
          <a:p>
            <a:pPr algn="ctr">
              <a:lnSpc>
                <a:spcPts val="3885"/>
              </a:lnSpc>
            </a:pPr>
            <a:r>
              <a:rPr lang="en-US" sz="2775" dirty="0">
                <a:solidFill>
                  <a:srgbClr val="FFFFFF"/>
                </a:solidFill>
                <a:latin typeface="League Spartan"/>
                <a:ea typeface="League Spartan"/>
                <a:cs typeface="League Spartan"/>
                <a:sym typeface="League Spartan"/>
              </a:rPr>
              <a:t>J. Byrne Booth #744</a:t>
            </a:r>
          </a:p>
        </p:txBody>
      </p:sp>
      <p:sp>
        <p:nvSpPr>
          <p:cNvPr id="16" name="TextBox 16"/>
          <p:cNvSpPr txBox="1"/>
          <p:nvPr/>
        </p:nvSpPr>
        <p:spPr>
          <a:xfrm>
            <a:off x="9309443" y="4579294"/>
            <a:ext cx="8558236" cy="4855209"/>
          </a:xfrm>
          <a:prstGeom prst="rect">
            <a:avLst/>
          </a:prstGeom>
        </p:spPr>
        <p:txBody>
          <a:bodyPr lIns="0" tIns="0" rIns="0" bIns="0" rtlCol="0" anchor="t">
            <a:spAutoFit/>
          </a:bodyPr>
          <a:lstStyle/>
          <a:p>
            <a:pPr algn="ctr">
              <a:lnSpc>
                <a:spcPts val="4305"/>
              </a:lnSpc>
            </a:pPr>
            <a:r>
              <a:rPr lang="en-US" sz="3075" dirty="0">
                <a:solidFill>
                  <a:srgbClr val="FFFFFF"/>
                </a:solidFill>
                <a:latin typeface="League Spartan"/>
                <a:ea typeface="League Spartan"/>
                <a:cs typeface="League Spartan"/>
                <a:sym typeface="League Spartan"/>
              </a:rPr>
              <a:t>NJSIG Presentations</a:t>
            </a:r>
          </a:p>
          <a:p>
            <a:pPr algn="ctr">
              <a:lnSpc>
                <a:spcPts val="4305"/>
              </a:lnSpc>
            </a:pPr>
            <a:endParaRPr lang="en-US" sz="3075" dirty="0">
              <a:solidFill>
                <a:srgbClr val="FFFFFF"/>
              </a:solidFill>
              <a:latin typeface="League Spartan"/>
              <a:ea typeface="League Spartan"/>
              <a:cs typeface="League Spartan"/>
              <a:sym typeface="League Spartan"/>
            </a:endParaRPr>
          </a:p>
          <a:p>
            <a:pPr algn="ctr">
              <a:lnSpc>
                <a:spcPts val="3325"/>
              </a:lnSpc>
            </a:pPr>
            <a:r>
              <a:rPr lang="en-US" sz="2375" dirty="0">
                <a:solidFill>
                  <a:srgbClr val="0D2F60"/>
                </a:solidFill>
                <a:latin typeface="League Spartan"/>
                <a:ea typeface="League Spartan"/>
                <a:cs typeface="League Spartan"/>
                <a:sym typeface="League Spartan"/>
              </a:rPr>
              <a:t>Workplace Wellness: Optimizing Workers’ Compensation and Return-to-Work Programs</a:t>
            </a:r>
          </a:p>
          <a:p>
            <a:pPr algn="ctr">
              <a:lnSpc>
                <a:spcPts val="3325"/>
              </a:lnSpc>
            </a:pPr>
            <a:r>
              <a:rPr lang="en-US" sz="2375" dirty="0">
                <a:solidFill>
                  <a:srgbClr val="FFFFFF"/>
                </a:solidFill>
                <a:latin typeface="League Spartan"/>
                <a:ea typeface="League Spartan"/>
                <a:cs typeface="League Spartan"/>
                <a:sym typeface="League Spartan"/>
              </a:rPr>
              <a:t>Tuesday, Oct 22 @ 10:30am</a:t>
            </a:r>
          </a:p>
          <a:p>
            <a:pPr algn="ctr">
              <a:lnSpc>
                <a:spcPts val="3325"/>
              </a:lnSpc>
            </a:pPr>
            <a:r>
              <a:rPr lang="en-US" sz="2375" dirty="0">
                <a:solidFill>
                  <a:srgbClr val="FFFFFF"/>
                </a:solidFill>
                <a:latin typeface="League Spartan"/>
                <a:ea typeface="League Spartan"/>
                <a:cs typeface="League Spartan"/>
                <a:sym typeface="League Spartan"/>
              </a:rPr>
              <a:t>Wednesday, Oct 23 @ 10:00am</a:t>
            </a:r>
          </a:p>
          <a:p>
            <a:pPr algn="ctr">
              <a:lnSpc>
                <a:spcPts val="3325"/>
              </a:lnSpc>
            </a:pPr>
            <a:endParaRPr lang="en-US" sz="2375" dirty="0">
              <a:solidFill>
                <a:srgbClr val="FFFFFF"/>
              </a:solidFill>
              <a:latin typeface="League Spartan"/>
              <a:ea typeface="League Spartan"/>
              <a:cs typeface="League Spartan"/>
              <a:sym typeface="League Spartan"/>
            </a:endParaRPr>
          </a:p>
          <a:p>
            <a:pPr algn="ctr">
              <a:lnSpc>
                <a:spcPts val="3325"/>
              </a:lnSpc>
            </a:pPr>
            <a:r>
              <a:rPr lang="en-US" sz="2375" dirty="0">
                <a:solidFill>
                  <a:srgbClr val="0D2F60"/>
                </a:solidFill>
                <a:latin typeface="League Spartan"/>
                <a:ea typeface="League Spartan"/>
                <a:cs typeface="League Spartan"/>
                <a:sym typeface="League Spartan"/>
              </a:rPr>
              <a:t>From Conflict to Cooperation: </a:t>
            </a:r>
          </a:p>
          <a:p>
            <a:pPr algn="ctr">
              <a:lnSpc>
                <a:spcPts val="3325"/>
              </a:lnSpc>
            </a:pPr>
            <a:r>
              <a:rPr lang="en-US" sz="2375" dirty="0">
                <a:solidFill>
                  <a:srgbClr val="0D2F60"/>
                </a:solidFill>
                <a:latin typeface="League Spartan"/>
                <a:ea typeface="League Spartan"/>
                <a:cs typeface="League Spartan"/>
                <a:sym typeface="League Spartan"/>
              </a:rPr>
              <a:t>Handling Ethics Issues Efficiently</a:t>
            </a:r>
          </a:p>
          <a:p>
            <a:pPr algn="ctr">
              <a:lnSpc>
                <a:spcPts val="3325"/>
              </a:lnSpc>
            </a:pPr>
            <a:r>
              <a:rPr lang="en-US" sz="2375" dirty="0">
                <a:solidFill>
                  <a:srgbClr val="FFFFFF"/>
                </a:solidFill>
                <a:latin typeface="League Spartan"/>
                <a:ea typeface="League Spartan"/>
                <a:cs typeface="League Spartan"/>
                <a:sym typeface="League Spartan"/>
              </a:rPr>
              <a:t>Wednesday, Oct 23 @ 9:00am</a:t>
            </a:r>
          </a:p>
          <a:p>
            <a:pPr algn="ctr">
              <a:lnSpc>
                <a:spcPts val="3325"/>
              </a:lnSpc>
            </a:pPr>
            <a:r>
              <a:rPr lang="en-US" sz="2375" dirty="0">
                <a:solidFill>
                  <a:srgbClr val="FFFFFF"/>
                </a:solidFill>
                <a:latin typeface="League Spartan"/>
                <a:ea typeface="League Spartan"/>
                <a:cs typeface="League Spartan"/>
                <a:sym typeface="League Spartan"/>
              </a:rPr>
              <a:t>Wednesday, Oct 23 @ 1:00pm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28700" y="1028700"/>
            <a:ext cx="16230600" cy="8229600"/>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9050" cap="sq">
            <a:solidFill>
              <a:srgbClr val="0D2F60"/>
            </a:solidFill>
            <a:prstDash val="solid"/>
            <a:miter/>
          </a:ln>
        </p:spPr>
      </p:sp>
      <p:sp>
        <p:nvSpPr>
          <p:cNvPr id="5" name="TextBox 5"/>
          <p:cNvSpPr txBox="1"/>
          <p:nvPr/>
        </p:nvSpPr>
        <p:spPr>
          <a:xfrm>
            <a:off x="1028700" y="2849235"/>
            <a:ext cx="16230600" cy="6581775"/>
          </a:xfrm>
          <a:prstGeom prst="rect">
            <a:avLst/>
          </a:prstGeom>
        </p:spPr>
        <p:txBody>
          <a:bodyPr lIns="0" tIns="0" rIns="0" bIns="0" rtlCol="0" anchor="t">
            <a:spAutoFit/>
          </a:bodyPr>
          <a:lstStyle/>
          <a:p>
            <a:pPr algn="ctr">
              <a:lnSpc>
                <a:spcPts val="4199"/>
              </a:lnSpc>
            </a:pPr>
            <a:r>
              <a:rPr lang="en-US" sz="2999">
                <a:solidFill>
                  <a:srgbClr val="0D2F60"/>
                </a:solidFill>
                <a:latin typeface="League Spartan"/>
                <a:ea typeface="League Spartan"/>
                <a:cs typeface="League Spartan"/>
                <a:sym typeface="League Spartan"/>
              </a:rPr>
              <a:t>NJSIG is now handling E&amp;O claims in-house. </a:t>
            </a:r>
          </a:p>
          <a:p>
            <a:pPr algn="ctr">
              <a:lnSpc>
                <a:spcPts val="4199"/>
              </a:lnSpc>
            </a:pPr>
            <a:endParaRPr lang="en-US" sz="2999">
              <a:solidFill>
                <a:srgbClr val="0D2F60"/>
              </a:solidFill>
              <a:latin typeface="League Spartan"/>
              <a:ea typeface="League Spartan"/>
              <a:cs typeface="League Spartan"/>
              <a:sym typeface="League Spartan"/>
            </a:endParaRPr>
          </a:p>
          <a:p>
            <a:pPr algn="ctr">
              <a:lnSpc>
                <a:spcPts val="4199"/>
              </a:lnSpc>
            </a:pPr>
            <a:r>
              <a:rPr lang="en-US" sz="2999">
                <a:solidFill>
                  <a:srgbClr val="0D2F60"/>
                </a:solidFill>
                <a:latin typeface="League Spartan"/>
                <a:ea typeface="League Spartan"/>
                <a:cs typeface="League Spartan"/>
                <a:sym typeface="League Spartan"/>
              </a:rPr>
              <a:t>Please continue to notify your broker of the E&amp;O claim.</a:t>
            </a:r>
          </a:p>
          <a:p>
            <a:pPr algn="ctr">
              <a:lnSpc>
                <a:spcPts val="4199"/>
              </a:lnSpc>
            </a:pPr>
            <a:endParaRPr lang="en-US" sz="2999">
              <a:solidFill>
                <a:srgbClr val="0D2F60"/>
              </a:solidFill>
              <a:latin typeface="League Spartan"/>
              <a:ea typeface="League Spartan"/>
              <a:cs typeface="League Spartan"/>
              <a:sym typeface="League Spartan"/>
            </a:endParaRPr>
          </a:p>
          <a:p>
            <a:pPr algn="ctr">
              <a:lnSpc>
                <a:spcPts val="4199"/>
              </a:lnSpc>
            </a:pPr>
            <a:r>
              <a:rPr lang="en-US" sz="2999">
                <a:solidFill>
                  <a:srgbClr val="0D2F60"/>
                </a:solidFill>
                <a:latin typeface="League Spartan"/>
                <a:ea typeface="League Spartan"/>
                <a:cs typeface="League Spartan"/>
                <a:sym typeface="League Spartan"/>
              </a:rPr>
              <a:t>Brokers should complete the ACORD form and </a:t>
            </a:r>
          </a:p>
          <a:p>
            <a:pPr algn="ctr">
              <a:lnSpc>
                <a:spcPts val="4199"/>
              </a:lnSpc>
            </a:pPr>
            <a:r>
              <a:rPr lang="en-US" sz="2999">
                <a:solidFill>
                  <a:srgbClr val="0D2F60"/>
                </a:solidFill>
                <a:latin typeface="League Spartan"/>
                <a:ea typeface="League Spartan"/>
                <a:cs typeface="League Spartan"/>
                <a:sym typeface="League Spartan"/>
              </a:rPr>
              <a:t>submit via email to: </a:t>
            </a:r>
            <a:r>
              <a:rPr lang="en-US" sz="2999" u="sng">
                <a:solidFill>
                  <a:srgbClr val="004AAD"/>
                </a:solidFill>
                <a:latin typeface="League Spartan"/>
                <a:ea typeface="League Spartan"/>
                <a:cs typeface="League Spartan"/>
                <a:sym typeface="League Spartan"/>
                <a:hlinkClick r:id="rId2" tooltip="mailto:FROI@njsig.org"/>
              </a:rPr>
              <a:t>FROI@njsig.org</a:t>
            </a:r>
            <a:r>
              <a:rPr lang="en-US" sz="2999">
                <a:solidFill>
                  <a:srgbClr val="0D2F60"/>
                </a:solidFill>
                <a:latin typeface="League Spartan"/>
                <a:ea typeface="League Spartan"/>
                <a:cs typeface="League Spartan"/>
                <a:sym typeface="League Spartan"/>
              </a:rPr>
              <a:t>.</a:t>
            </a:r>
          </a:p>
          <a:p>
            <a:pPr algn="ctr">
              <a:lnSpc>
                <a:spcPts val="4199"/>
              </a:lnSpc>
            </a:pPr>
            <a:endParaRPr lang="en-US" sz="2999">
              <a:solidFill>
                <a:srgbClr val="0D2F60"/>
              </a:solidFill>
              <a:latin typeface="League Spartan"/>
              <a:ea typeface="League Spartan"/>
              <a:cs typeface="League Spartan"/>
              <a:sym typeface="League Spartan"/>
            </a:endParaRPr>
          </a:p>
          <a:p>
            <a:pPr algn="ctr">
              <a:lnSpc>
                <a:spcPts val="4199"/>
              </a:lnSpc>
            </a:pPr>
            <a:r>
              <a:rPr lang="en-US" sz="2999">
                <a:solidFill>
                  <a:srgbClr val="0D2F60"/>
                </a:solidFill>
                <a:latin typeface="League Spartan"/>
                <a:ea typeface="League Spartan"/>
                <a:cs typeface="League Spartan"/>
                <a:sym typeface="League Spartan"/>
              </a:rPr>
              <a:t>Anthony Fernandez</a:t>
            </a:r>
          </a:p>
          <a:p>
            <a:pPr algn="ctr">
              <a:lnSpc>
                <a:spcPts val="4199"/>
              </a:lnSpc>
            </a:pPr>
            <a:r>
              <a:rPr lang="en-US" sz="2999">
                <a:solidFill>
                  <a:srgbClr val="0D2F60"/>
                </a:solidFill>
                <a:latin typeface="League Spartan"/>
                <a:ea typeface="League Spartan"/>
                <a:cs typeface="League Spartan"/>
                <a:sym typeface="League Spartan"/>
              </a:rPr>
              <a:t>Claims Supervisor (E&amp;O)/Senior Policy and Claims Analyst</a:t>
            </a:r>
          </a:p>
          <a:p>
            <a:pPr algn="ctr">
              <a:lnSpc>
                <a:spcPts val="4199"/>
              </a:lnSpc>
            </a:pPr>
            <a:r>
              <a:rPr lang="en-US" sz="2999" u="sng">
                <a:solidFill>
                  <a:srgbClr val="004AAD"/>
                </a:solidFill>
                <a:latin typeface="League Spartan"/>
                <a:ea typeface="League Spartan"/>
                <a:cs typeface="League Spartan"/>
                <a:sym typeface="League Spartan"/>
                <a:hlinkClick r:id="rId3" tooltip="mailto:afernandez@njsig.org"/>
              </a:rPr>
              <a:t>afernandez@njsig.org</a:t>
            </a:r>
            <a:r>
              <a:rPr lang="en-US" sz="2999">
                <a:solidFill>
                  <a:srgbClr val="0D2F60"/>
                </a:solidFill>
                <a:latin typeface="League Spartan"/>
                <a:ea typeface="League Spartan"/>
                <a:cs typeface="League Spartan"/>
                <a:sym typeface="League Spartan"/>
              </a:rPr>
              <a:t>  |  609-386-6060 x3060</a:t>
            </a:r>
          </a:p>
          <a:p>
            <a:pPr marL="647698" lvl="1" indent="-323849" algn="ctr">
              <a:lnSpc>
                <a:spcPts val="4199"/>
              </a:lnSpc>
              <a:buFont typeface="Arial"/>
              <a:buChar char="•"/>
            </a:pPr>
            <a:endParaRPr lang="en-US" sz="2999">
              <a:solidFill>
                <a:srgbClr val="0D2F60"/>
              </a:solidFill>
              <a:latin typeface="League Spartan"/>
              <a:ea typeface="League Spartan"/>
              <a:cs typeface="League Spartan"/>
              <a:sym typeface="League Spartan"/>
            </a:endParaRPr>
          </a:p>
          <a:p>
            <a:pPr marL="388625" lvl="1" indent="-194312" algn="ctr">
              <a:lnSpc>
                <a:spcPts val="2520"/>
              </a:lnSpc>
              <a:buFont typeface="Arial"/>
              <a:buChar char="•"/>
            </a:pPr>
            <a:r>
              <a:rPr lang="en-US" sz="1800">
                <a:solidFill>
                  <a:srgbClr val="0D2F60"/>
                </a:solidFill>
                <a:latin typeface="League Spartan"/>
                <a:ea typeface="League Spartan"/>
                <a:cs typeface="League Spartan"/>
                <a:sym typeface="League Spartan"/>
              </a:rPr>
              <a:t>Note: For all claims filed before July 1, 2024, contact Summit Risk Services at </a:t>
            </a:r>
            <a:r>
              <a:rPr lang="en-US" sz="1800" u="sng">
                <a:solidFill>
                  <a:srgbClr val="004AAD"/>
                </a:solidFill>
                <a:latin typeface="League Spartan"/>
                <a:ea typeface="League Spartan"/>
                <a:cs typeface="League Spartan"/>
                <a:sym typeface="League Spartan"/>
                <a:hlinkClick r:id="rId4" tooltip="mailto:NJSIGclaim@summitrisk.com"/>
              </a:rPr>
              <a:t>NJSIGclaim@summitrisk.com</a:t>
            </a:r>
          </a:p>
          <a:p>
            <a:pPr marL="647698" lvl="1" indent="-323849" algn="ctr">
              <a:lnSpc>
                <a:spcPts val="4199"/>
              </a:lnSpc>
              <a:buFont typeface="Arial"/>
              <a:buChar char="•"/>
            </a:pPr>
            <a:endParaRPr lang="en-US" sz="1800" u="sng">
              <a:solidFill>
                <a:srgbClr val="004AAD"/>
              </a:solidFill>
              <a:latin typeface="League Spartan"/>
              <a:ea typeface="League Spartan"/>
              <a:cs typeface="League Spartan"/>
              <a:sym typeface="League Spartan"/>
              <a:hlinkClick r:id="rId4" tooltip="mailto:NJSIGclaim@summitrisk.com"/>
            </a:endParaRPr>
          </a:p>
        </p:txBody>
      </p:sp>
      <p:sp>
        <p:nvSpPr>
          <p:cNvPr id="7" name="Freeform 7"/>
          <p:cNvSpPr/>
          <p:nvPr/>
        </p:nvSpPr>
        <p:spPr>
          <a:xfrm rot="5400000">
            <a:off x="8564174" y="-3276094"/>
            <a:ext cx="1335145" cy="10137754"/>
          </a:xfrm>
          <a:custGeom>
            <a:avLst/>
            <a:gdLst/>
            <a:ahLst/>
            <a:cxnLst/>
            <a:rect l="l" t="t" r="r" b="b"/>
            <a:pathLst>
              <a:path w="285629" h="2168778">
                <a:moveTo>
                  <a:pt x="0" y="0"/>
                </a:moveTo>
                <a:lnTo>
                  <a:pt x="285629" y="0"/>
                </a:lnTo>
                <a:lnTo>
                  <a:pt x="285629" y="2168778"/>
                </a:lnTo>
                <a:lnTo>
                  <a:pt x="0" y="2168778"/>
                </a:lnTo>
                <a:close/>
              </a:path>
            </a:pathLst>
          </a:custGeom>
          <a:solidFill>
            <a:srgbClr val="0D2F60"/>
          </a:solidFill>
        </p:spPr>
      </p:sp>
      <p:sp>
        <p:nvSpPr>
          <p:cNvPr id="10" name="Freeform 10"/>
          <p:cNvSpPr/>
          <p:nvPr/>
        </p:nvSpPr>
        <p:spPr>
          <a:xfrm rot="5400000">
            <a:off x="8476428" y="-3372605"/>
            <a:ext cx="1335145" cy="10137754"/>
          </a:xfrm>
          <a:custGeom>
            <a:avLst/>
            <a:gdLst/>
            <a:ahLst/>
            <a:cxnLst/>
            <a:rect l="l" t="t" r="r" b="b"/>
            <a:pathLst>
              <a:path w="285629" h="2168778">
                <a:moveTo>
                  <a:pt x="0" y="0"/>
                </a:moveTo>
                <a:lnTo>
                  <a:pt x="285629" y="0"/>
                </a:lnTo>
                <a:lnTo>
                  <a:pt x="285629" y="2168778"/>
                </a:lnTo>
                <a:lnTo>
                  <a:pt x="0" y="2168778"/>
                </a:lnTo>
                <a:close/>
              </a:path>
            </a:pathLst>
          </a:custGeom>
          <a:solidFill>
            <a:srgbClr val="F7C613"/>
          </a:solidFill>
        </p:spPr>
      </p:sp>
      <p:sp>
        <p:nvSpPr>
          <p:cNvPr id="12" name="TextBox 12"/>
          <p:cNvSpPr txBox="1"/>
          <p:nvPr/>
        </p:nvSpPr>
        <p:spPr>
          <a:xfrm>
            <a:off x="5760640" y="1078846"/>
            <a:ext cx="6766719" cy="1284999"/>
          </a:xfrm>
          <a:prstGeom prst="rect">
            <a:avLst/>
          </a:prstGeom>
        </p:spPr>
        <p:txBody>
          <a:bodyPr lIns="0" tIns="0" rIns="0" bIns="0" rtlCol="0" anchor="t">
            <a:spAutoFit/>
          </a:bodyPr>
          <a:lstStyle/>
          <a:p>
            <a:pPr algn="ctr">
              <a:lnSpc>
                <a:spcPts val="10548"/>
              </a:lnSpc>
            </a:pPr>
            <a:r>
              <a:rPr lang="en-US" sz="7534">
                <a:solidFill>
                  <a:srgbClr val="0D2F60"/>
                </a:solidFill>
                <a:latin typeface="League Spartan"/>
                <a:ea typeface="League Spartan"/>
                <a:cs typeface="League Spartan"/>
                <a:sym typeface="League Spartan"/>
              </a:rPr>
              <a:t>E&amp;O CLAIMS</a:t>
            </a:r>
          </a:p>
        </p:txBody>
      </p:sp>
      <p:grpSp>
        <p:nvGrpSpPr>
          <p:cNvPr id="13" name="Group 13"/>
          <p:cNvGrpSpPr/>
          <p:nvPr/>
        </p:nvGrpSpPr>
        <p:grpSpPr>
          <a:xfrm>
            <a:off x="-161925" y="7178473"/>
            <a:ext cx="3350675" cy="5094812"/>
            <a:chOff x="1139612" y="0"/>
            <a:chExt cx="4467567" cy="6793082"/>
          </a:xfrm>
        </p:grpSpPr>
        <p:sp>
          <p:nvSpPr>
            <p:cNvPr id="15" name="Freeform 15"/>
            <p:cNvSpPr/>
            <p:nvPr/>
          </p:nvSpPr>
          <p:spPr>
            <a:xfrm rot="13500000">
              <a:off x="571824" y="1757726"/>
              <a:ext cx="5977420" cy="4093291"/>
            </a:xfrm>
            <a:custGeom>
              <a:avLst/>
              <a:gdLst/>
              <a:ahLst/>
              <a:cxnLst/>
              <a:rect l="l" t="t" r="r" b="b"/>
              <a:pathLst>
                <a:path w="1180725" h="808551">
                  <a:moveTo>
                    <a:pt x="0" y="0"/>
                  </a:moveTo>
                  <a:lnTo>
                    <a:pt x="1180725" y="0"/>
                  </a:lnTo>
                  <a:lnTo>
                    <a:pt x="1180725" y="808551"/>
                  </a:lnTo>
                  <a:lnTo>
                    <a:pt x="0" y="808551"/>
                  </a:lnTo>
                  <a:close/>
                </a:path>
              </a:pathLst>
            </a:custGeom>
            <a:solidFill>
              <a:srgbClr val="0D2F60"/>
            </a:solidFill>
          </p:spPr>
        </p:sp>
        <p:sp>
          <p:nvSpPr>
            <p:cNvPr id="18" name="Freeform 18"/>
            <p:cNvSpPr/>
            <p:nvPr/>
          </p:nvSpPr>
          <p:spPr>
            <a:xfrm rot="5400000">
              <a:off x="128691" y="1010921"/>
              <a:ext cx="4144704" cy="2122861"/>
            </a:xfrm>
            <a:custGeom>
              <a:avLst/>
              <a:gdLst/>
              <a:ahLst/>
              <a:cxnLst/>
              <a:rect l="l" t="t" r="r" b="b"/>
              <a:pathLst>
                <a:path w="1388556" h="711200">
                  <a:moveTo>
                    <a:pt x="694278" y="0"/>
                  </a:moveTo>
                  <a:lnTo>
                    <a:pt x="1388556" y="711200"/>
                  </a:lnTo>
                  <a:lnTo>
                    <a:pt x="0" y="711200"/>
                  </a:lnTo>
                  <a:lnTo>
                    <a:pt x="694278" y="0"/>
                  </a:lnTo>
                  <a:close/>
                </a:path>
              </a:pathLst>
            </a:custGeom>
            <a:solidFill>
              <a:srgbClr val="FFB236"/>
            </a:solidFill>
          </p:spPr>
        </p:sp>
      </p:grpSp>
      <p:grpSp>
        <p:nvGrpSpPr>
          <p:cNvPr id="20" name="Group 20"/>
          <p:cNvGrpSpPr/>
          <p:nvPr/>
        </p:nvGrpSpPr>
        <p:grpSpPr>
          <a:xfrm rot="-5400000">
            <a:off x="15809622" y="859442"/>
            <a:ext cx="3523645" cy="1804764"/>
            <a:chOff x="0" y="476784"/>
            <a:chExt cx="4698194" cy="2406352"/>
          </a:xfrm>
        </p:grpSpPr>
        <p:sp>
          <p:nvSpPr>
            <p:cNvPr id="22" name="Freeform 22"/>
            <p:cNvSpPr/>
            <p:nvPr/>
          </p:nvSpPr>
          <p:spPr>
            <a:xfrm rot="18766829">
              <a:off x="549531" y="297221"/>
              <a:ext cx="1810279" cy="2288694"/>
            </a:xfrm>
            <a:custGeom>
              <a:avLst/>
              <a:gdLst/>
              <a:ahLst/>
              <a:cxnLst/>
              <a:rect l="l" t="t" r="r" b="b"/>
              <a:pathLst>
                <a:path w="290456" h="367217">
                  <a:moveTo>
                    <a:pt x="0" y="0"/>
                  </a:moveTo>
                  <a:lnTo>
                    <a:pt x="290456" y="0"/>
                  </a:lnTo>
                  <a:lnTo>
                    <a:pt x="290456" y="367217"/>
                  </a:lnTo>
                  <a:lnTo>
                    <a:pt x="0" y="367217"/>
                  </a:lnTo>
                  <a:close/>
                </a:path>
              </a:pathLst>
            </a:custGeom>
            <a:solidFill>
              <a:srgbClr val="F7C613"/>
            </a:solidFill>
          </p:spPr>
        </p:sp>
        <p:sp>
          <p:nvSpPr>
            <p:cNvPr id="25" name="Freeform 25"/>
            <p:cNvSpPr/>
            <p:nvPr/>
          </p:nvSpPr>
          <p:spPr>
            <a:xfrm>
              <a:off x="0" y="476784"/>
              <a:ext cx="4698194" cy="2406352"/>
            </a:xfrm>
            <a:custGeom>
              <a:avLst/>
              <a:gdLst/>
              <a:ahLst/>
              <a:cxnLst/>
              <a:rect l="l" t="t" r="r" b="b"/>
              <a:pathLst>
                <a:path w="1388556" h="711200">
                  <a:moveTo>
                    <a:pt x="694278" y="0"/>
                  </a:moveTo>
                  <a:lnTo>
                    <a:pt x="1388556" y="711200"/>
                  </a:lnTo>
                  <a:lnTo>
                    <a:pt x="0" y="711200"/>
                  </a:lnTo>
                  <a:lnTo>
                    <a:pt x="694278" y="0"/>
                  </a:lnTo>
                  <a:close/>
                </a:path>
              </a:pathLst>
            </a:custGeom>
            <a:solidFill>
              <a:srgbClr val="1E4B82"/>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28700" y="1028700"/>
            <a:ext cx="16230600" cy="8229600"/>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9050" cap="sq">
            <a:solidFill>
              <a:srgbClr val="0D2F60"/>
            </a:solidFill>
            <a:prstDash val="solid"/>
            <a:miter/>
          </a:ln>
        </p:spPr>
      </p:sp>
      <p:grpSp>
        <p:nvGrpSpPr>
          <p:cNvPr id="5" name="Group 5"/>
          <p:cNvGrpSpPr/>
          <p:nvPr/>
        </p:nvGrpSpPr>
        <p:grpSpPr>
          <a:xfrm rot="5400000">
            <a:off x="-1007168" y="859442"/>
            <a:ext cx="3523645" cy="1804764"/>
            <a:chOff x="0" y="476784"/>
            <a:chExt cx="4698194" cy="2406352"/>
          </a:xfrm>
        </p:grpSpPr>
        <p:sp>
          <p:nvSpPr>
            <p:cNvPr id="7" name="Freeform 7"/>
            <p:cNvSpPr/>
            <p:nvPr/>
          </p:nvSpPr>
          <p:spPr>
            <a:xfrm rot="18766829">
              <a:off x="549530" y="297221"/>
              <a:ext cx="1810279" cy="2288694"/>
            </a:xfrm>
            <a:custGeom>
              <a:avLst/>
              <a:gdLst/>
              <a:ahLst/>
              <a:cxnLst/>
              <a:rect l="l" t="t" r="r" b="b"/>
              <a:pathLst>
                <a:path w="290456" h="367217">
                  <a:moveTo>
                    <a:pt x="0" y="0"/>
                  </a:moveTo>
                  <a:lnTo>
                    <a:pt x="290456" y="0"/>
                  </a:lnTo>
                  <a:lnTo>
                    <a:pt x="290456" y="367217"/>
                  </a:lnTo>
                  <a:lnTo>
                    <a:pt x="0" y="367217"/>
                  </a:lnTo>
                  <a:close/>
                </a:path>
              </a:pathLst>
            </a:custGeom>
            <a:solidFill>
              <a:srgbClr val="F7C613"/>
            </a:solidFill>
          </p:spPr>
        </p:sp>
        <p:sp>
          <p:nvSpPr>
            <p:cNvPr id="10" name="Freeform 10"/>
            <p:cNvSpPr/>
            <p:nvPr/>
          </p:nvSpPr>
          <p:spPr>
            <a:xfrm>
              <a:off x="0" y="476784"/>
              <a:ext cx="4698194" cy="2406352"/>
            </a:xfrm>
            <a:custGeom>
              <a:avLst/>
              <a:gdLst/>
              <a:ahLst/>
              <a:cxnLst/>
              <a:rect l="l" t="t" r="r" b="b"/>
              <a:pathLst>
                <a:path w="1388556" h="711200">
                  <a:moveTo>
                    <a:pt x="694278" y="0"/>
                  </a:moveTo>
                  <a:lnTo>
                    <a:pt x="1388556" y="711200"/>
                  </a:lnTo>
                  <a:lnTo>
                    <a:pt x="0" y="711200"/>
                  </a:lnTo>
                  <a:lnTo>
                    <a:pt x="694278" y="0"/>
                  </a:lnTo>
                  <a:close/>
                </a:path>
              </a:pathLst>
            </a:custGeom>
            <a:solidFill>
              <a:srgbClr val="1E4B82"/>
            </a:solidFill>
          </p:spPr>
        </p:sp>
      </p:grpSp>
      <p:grpSp>
        <p:nvGrpSpPr>
          <p:cNvPr id="12" name="Group 12"/>
          <p:cNvGrpSpPr/>
          <p:nvPr/>
        </p:nvGrpSpPr>
        <p:grpSpPr>
          <a:xfrm rot="-10800000">
            <a:off x="14467258" y="7616825"/>
            <a:ext cx="4483065" cy="4205158"/>
            <a:chOff x="571824" y="1513889"/>
            <a:chExt cx="5977420" cy="5606877"/>
          </a:xfrm>
        </p:grpSpPr>
        <p:sp>
          <p:nvSpPr>
            <p:cNvPr id="14" name="Freeform 14"/>
            <p:cNvSpPr/>
            <p:nvPr/>
          </p:nvSpPr>
          <p:spPr>
            <a:xfrm rot="8100000">
              <a:off x="571824" y="1513889"/>
              <a:ext cx="5977420" cy="4093290"/>
            </a:xfrm>
            <a:custGeom>
              <a:avLst/>
              <a:gdLst/>
              <a:ahLst/>
              <a:cxnLst/>
              <a:rect l="l" t="t" r="r" b="b"/>
              <a:pathLst>
                <a:path w="1180725" h="808551">
                  <a:moveTo>
                    <a:pt x="0" y="0"/>
                  </a:moveTo>
                  <a:lnTo>
                    <a:pt x="1180725" y="0"/>
                  </a:lnTo>
                  <a:lnTo>
                    <a:pt x="1180725" y="808551"/>
                  </a:lnTo>
                  <a:lnTo>
                    <a:pt x="0" y="808551"/>
                  </a:lnTo>
                  <a:close/>
                </a:path>
              </a:pathLst>
            </a:custGeom>
            <a:solidFill>
              <a:srgbClr val="0D2F60"/>
            </a:solidFill>
          </p:spPr>
        </p:sp>
        <p:sp>
          <p:nvSpPr>
            <p:cNvPr id="17" name="Freeform 17"/>
            <p:cNvSpPr/>
            <p:nvPr/>
          </p:nvSpPr>
          <p:spPr>
            <a:xfrm rot="5400000">
              <a:off x="182435" y="3986983"/>
              <a:ext cx="4144703" cy="2122863"/>
            </a:xfrm>
            <a:custGeom>
              <a:avLst/>
              <a:gdLst/>
              <a:ahLst/>
              <a:cxnLst/>
              <a:rect l="l" t="t" r="r" b="b"/>
              <a:pathLst>
                <a:path w="1388556" h="711200">
                  <a:moveTo>
                    <a:pt x="694278" y="0"/>
                  </a:moveTo>
                  <a:lnTo>
                    <a:pt x="1388556" y="711200"/>
                  </a:lnTo>
                  <a:lnTo>
                    <a:pt x="0" y="711200"/>
                  </a:lnTo>
                  <a:lnTo>
                    <a:pt x="694278" y="0"/>
                  </a:lnTo>
                  <a:close/>
                </a:path>
              </a:pathLst>
            </a:custGeom>
            <a:solidFill>
              <a:srgbClr val="FFB236"/>
            </a:solidFill>
          </p:spPr>
        </p:sp>
      </p:grpSp>
      <p:sp>
        <p:nvSpPr>
          <p:cNvPr id="20" name="Freeform 20"/>
          <p:cNvSpPr/>
          <p:nvPr/>
        </p:nvSpPr>
        <p:spPr>
          <a:xfrm rot="2700000">
            <a:off x="3114809" y="2566024"/>
            <a:ext cx="5716519" cy="5488730"/>
          </a:xfrm>
          <a:custGeom>
            <a:avLst/>
            <a:gdLst/>
            <a:ahLst/>
            <a:cxnLst/>
            <a:rect l="l" t="t" r="r" b="b"/>
            <a:pathLst>
              <a:path w="1505585" h="1445591">
                <a:moveTo>
                  <a:pt x="0" y="0"/>
                </a:moveTo>
                <a:lnTo>
                  <a:pt x="1505585" y="0"/>
                </a:lnTo>
                <a:lnTo>
                  <a:pt x="1505585" y="1445591"/>
                </a:lnTo>
                <a:lnTo>
                  <a:pt x="0" y="1445591"/>
                </a:lnTo>
                <a:close/>
              </a:path>
            </a:pathLst>
          </a:custGeom>
          <a:solidFill>
            <a:srgbClr val="0D2F60"/>
          </a:solidFill>
        </p:spPr>
      </p:sp>
      <p:sp>
        <p:nvSpPr>
          <p:cNvPr id="23" name="Freeform 23"/>
          <p:cNvSpPr/>
          <p:nvPr/>
        </p:nvSpPr>
        <p:spPr>
          <a:xfrm rot="2700000">
            <a:off x="9947549" y="2566024"/>
            <a:ext cx="5716519" cy="5488730"/>
          </a:xfrm>
          <a:custGeom>
            <a:avLst/>
            <a:gdLst/>
            <a:ahLst/>
            <a:cxnLst/>
            <a:rect l="l" t="t" r="r" b="b"/>
            <a:pathLst>
              <a:path w="1505585" h="1445591">
                <a:moveTo>
                  <a:pt x="0" y="0"/>
                </a:moveTo>
                <a:lnTo>
                  <a:pt x="1505585" y="0"/>
                </a:lnTo>
                <a:lnTo>
                  <a:pt x="1505585" y="1445591"/>
                </a:lnTo>
                <a:lnTo>
                  <a:pt x="0" y="1445591"/>
                </a:lnTo>
                <a:close/>
              </a:path>
            </a:pathLst>
          </a:custGeom>
          <a:solidFill>
            <a:srgbClr val="F7C613"/>
          </a:solidFill>
        </p:spPr>
      </p:sp>
      <p:sp>
        <p:nvSpPr>
          <p:cNvPr id="25" name="TextBox 25"/>
          <p:cNvSpPr txBox="1"/>
          <p:nvPr/>
        </p:nvSpPr>
        <p:spPr>
          <a:xfrm>
            <a:off x="3287305" y="3890211"/>
            <a:ext cx="5371527" cy="2773680"/>
          </a:xfrm>
          <a:prstGeom prst="rect">
            <a:avLst/>
          </a:prstGeom>
        </p:spPr>
        <p:txBody>
          <a:bodyPr lIns="0" tIns="0" rIns="0" bIns="0" rtlCol="0" anchor="t">
            <a:spAutoFit/>
          </a:bodyPr>
          <a:lstStyle/>
          <a:p>
            <a:pPr algn="ctr">
              <a:lnSpc>
                <a:spcPts val="4620"/>
              </a:lnSpc>
            </a:pPr>
            <a:r>
              <a:rPr lang="en-US" sz="3300">
                <a:solidFill>
                  <a:srgbClr val="F7C613"/>
                </a:solidFill>
                <a:latin typeface="League Spartan"/>
                <a:ea typeface="League Spartan"/>
                <a:cs typeface="League Spartan"/>
                <a:sym typeface="League Spartan"/>
              </a:rPr>
              <a:t>NJSIG gave back</a:t>
            </a:r>
          </a:p>
          <a:p>
            <a:pPr algn="ctr">
              <a:lnSpc>
                <a:spcPts val="12869"/>
              </a:lnSpc>
            </a:pPr>
            <a:r>
              <a:rPr lang="en-US" sz="6499">
                <a:solidFill>
                  <a:srgbClr val="F7C613"/>
                </a:solidFill>
                <a:latin typeface="League Spartan"/>
                <a:ea typeface="League Spartan"/>
                <a:cs typeface="League Spartan"/>
                <a:sym typeface="League Spartan"/>
              </a:rPr>
              <a:t>$2.6 Million</a:t>
            </a:r>
          </a:p>
          <a:p>
            <a:pPr algn="ctr">
              <a:lnSpc>
                <a:spcPts val="4620"/>
              </a:lnSpc>
            </a:pPr>
            <a:r>
              <a:rPr lang="en-US" sz="3300">
                <a:solidFill>
                  <a:srgbClr val="F7C613"/>
                </a:solidFill>
                <a:latin typeface="League Spartan"/>
                <a:ea typeface="League Spartan"/>
                <a:cs typeface="League Spartan"/>
                <a:sym typeface="League Spartan"/>
              </a:rPr>
              <a:t>in Surplus Returns!</a:t>
            </a:r>
          </a:p>
        </p:txBody>
      </p:sp>
      <p:sp>
        <p:nvSpPr>
          <p:cNvPr id="26" name="TextBox 26"/>
          <p:cNvSpPr txBox="1"/>
          <p:nvPr/>
        </p:nvSpPr>
        <p:spPr>
          <a:xfrm>
            <a:off x="10120045" y="3890211"/>
            <a:ext cx="5371527" cy="2773680"/>
          </a:xfrm>
          <a:prstGeom prst="rect">
            <a:avLst/>
          </a:prstGeom>
        </p:spPr>
        <p:txBody>
          <a:bodyPr lIns="0" tIns="0" rIns="0" bIns="0" rtlCol="0" anchor="t">
            <a:spAutoFit/>
          </a:bodyPr>
          <a:lstStyle/>
          <a:p>
            <a:pPr algn="ctr">
              <a:lnSpc>
                <a:spcPts val="4620"/>
              </a:lnSpc>
            </a:pPr>
            <a:r>
              <a:rPr lang="en-US" sz="3300">
                <a:solidFill>
                  <a:srgbClr val="0D2F60"/>
                </a:solidFill>
                <a:latin typeface="League Spartan"/>
                <a:ea typeface="League Spartan"/>
                <a:cs typeface="League Spartan"/>
                <a:sym typeface="League Spartan"/>
              </a:rPr>
              <a:t>NJSIG gave back</a:t>
            </a:r>
          </a:p>
          <a:p>
            <a:pPr algn="ctr">
              <a:lnSpc>
                <a:spcPts val="12869"/>
              </a:lnSpc>
            </a:pPr>
            <a:r>
              <a:rPr lang="en-US" sz="6499">
                <a:solidFill>
                  <a:srgbClr val="0D2F60"/>
                </a:solidFill>
                <a:latin typeface="League Spartan"/>
                <a:ea typeface="League Spartan"/>
                <a:cs typeface="League Spartan"/>
                <a:sym typeface="League Spartan"/>
              </a:rPr>
              <a:t>$2 Million</a:t>
            </a:r>
          </a:p>
          <a:p>
            <a:pPr algn="ctr">
              <a:lnSpc>
                <a:spcPts val="4620"/>
              </a:lnSpc>
            </a:pPr>
            <a:r>
              <a:rPr lang="en-US" sz="3300">
                <a:solidFill>
                  <a:srgbClr val="0D2F60"/>
                </a:solidFill>
                <a:latin typeface="League Spartan"/>
                <a:ea typeface="League Spartan"/>
                <a:cs typeface="League Spartan"/>
                <a:sym typeface="League Spartan"/>
              </a:rPr>
              <a:t>in Safety Grants!</a:t>
            </a:r>
          </a:p>
        </p:txBody>
      </p:sp>
      <p:sp>
        <p:nvSpPr>
          <p:cNvPr id="27" name="TextBox 27"/>
          <p:cNvSpPr txBox="1"/>
          <p:nvPr/>
        </p:nvSpPr>
        <p:spPr>
          <a:xfrm rot="-2700000">
            <a:off x="12483650" y="7131787"/>
            <a:ext cx="5371527" cy="431799"/>
          </a:xfrm>
          <a:prstGeom prst="rect">
            <a:avLst/>
          </a:prstGeom>
        </p:spPr>
        <p:txBody>
          <a:bodyPr lIns="0" tIns="0" rIns="0" bIns="0" rtlCol="0" anchor="t">
            <a:spAutoFit/>
          </a:bodyPr>
          <a:lstStyle/>
          <a:p>
            <a:pPr algn="ctr">
              <a:lnSpc>
                <a:spcPts val="3500"/>
              </a:lnSpc>
            </a:pPr>
            <a:r>
              <a:rPr lang="en-US" sz="2500" dirty="0">
                <a:solidFill>
                  <a:srgbClr val="000000"/>
                </a:solidFill>
                <a:latin typeface="League Spartan"/>
                <a:ea typeface="League Spartan"/>
                <a:cs typeface="League Spartan"/>
                <a:sym typeface="League Spartan"/>
              </a:rPr>
              <a:t>Checks will be sent this month!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F2033-9783-9C55-312B-F45611574A74}"/>
              </a:ext>
            </a:extLst>
          </p:cNvPr>
          <p:cNvSpPr>
            <a:spLocks noGrp="1"/>
          </p:cNvSpPr>
          <p:nvPr>
            <p:ph type="title"/>
          </p:nvPr>
        </p:nvSpPr>
        <p:spPr>
          <a:xfrm>
            <a:off x="1781750" y="1028700"/>
            <a:ext cx="14724500" cy="5360274"/>
          </a:xfrm>
        </p:spPr>
        <p:txBody>
          <a:bodyPr vert="horz" lIns="137160" tIns="68580" rIns="137160" bIns="68580" rtlCol="0" anchor="b">
            <a:normAutofit fontScale="90000"/>
          </a:bodyPr>
          <a:lstStyle/>
          <a:p>
            <a:r>
              <a:rPr lang="en-US" sz="9900" b="1" dirty="0">
                <a:solidFill>
                  <a:srgbClr val="1D5103"/>
                </a:solidFill>
              </a:rPr>
              <a:t>OPRA Update: What the Legislature Intended, and How It Could Impact Litigation.</a:t>
            </a:r>
            <a:endParaRPr lang="en-US" dirty="0">
              <a:ea typeface="+mj-ea"/>
              <a:cs typeface="+mj-cs"/>
            </a:endParaRPr>
          </a:p>
        </p:txBody>
      </p:sp>
      <p:pic>
        <p:nvPicPr>
          <p:cNvPr id="6" name="Content Placeholder 5">
            <a:extLst>
              <a:ext uri="{FF2B5EF4-FFF2-40B4-BE49-F238E27FC236}">
                <a16:creationId xmlns:a16="http://schemas.microsoft.com/office/drawing/2014/main" id="{936A251C-EB98-260F-DC78-DF85EC1EF5B9}"/>
              </a:ext>
            </a:extLst>
          </p:cNvPr>
          <p:cNvPicPr>
            <a:picLocks noGrp="1" noChangeAspect="1"/>
          </p:cNvPicPr>
          <p:nvPr>
            <p:ph idx="1"/>
          </p:nvPr>
        </p:nvPicPr>
        <p:blipFill>
          <a:blip r:embed="rId2"/>
          <a:stretch>
            <a:fillRect/>
          </a:stretch>
        </p:blipFill>
        <p:spPr>
          <a:xfrm>
            <a:off x="7078425" y="8076775"/>
            <a:ext cx="10821924" cy="1379795"/>
          </a:xfrm>
          <a:prstGeom prst="rect">
            <a:avLst/>
          </a:prstGeom>
        </p:spPr>
      </p:pic>
      <p:sp>
        <p:nvSpPr>
          <p:cNvPr id="8" name="TextBox 7">
            <a:extLst>
              <a:ext uri="{FF2B5EF4-FFF2-40B4-BE49-F238E27FC236}">
                <a16:creationId xmlns:a16="http://schemas.microsoft.com/office/drawing/2014/main" id="{ABB56757-D337-4002-D532-24B28890195D}"/>
              </a:ext>
            </a:extLst>
          </p:cNvPr>
          <p:cNvSpPr txBox="1"/>
          <p:nvPr/>
        </p:nvSpPr>
        <p:spPr>
          <a:xfrm>
            <a:off x="1607241" y="6896100"/>
            <a:ext cx="5458692" cy="1431161"/>
          </a:xfrm>
          <a:prstGeom prst="rect">
            <a:avLst/>
          </a:prstGeom>
          <a:noFill/>
        </p:spPr>
        <p:txBody>
          <a:bodyPr wrap="square" lIns="137160" tIns="68580" rIns="137160" bIns="68580" rtlCol="0" anchor="t">
            <a:spAutoFit/>
          </a:bodyPr>
          <a:lstStyle/>
          <a:p>
            <a:r>
              <a:rPr lang="en-US" sz="4200" dirty="0">
                <a:latin typeface="+mj-lt"/>
              </a:rPr>
              <a:t>Brett Gorman, Esquire</a:t>
            </a:r>
          </a:p>
          <a:p>
            <a:r>
              <a:rPr lang="en-US" sz="4200" dirty="0">
                <a:latin typeface="+mj-lt"/>
              </a:rPr>
              <a:t>October 17, 2024</a:t>
            </a:r>
            <a:endParaRPr lang="en-US" sz="4200" dirty="0">
              <a:latin typeface="+mj-lt"/>
              <a:ea typeface="Calibri Light"/>
              <a:cs typeface="Calibri Light"/>
            </a:endParaRPr>
          </a:p>
        </p:txBody>
      </p:sp>
    </p:spTree>
    <p:extLst>
      <p:ext uri="{BB962C8B-B14F-4D97-AF65-F5344CB8AC3E}">
        <p14:creationId xmlns:p14="http://schemas.microsoft.com/office/powerpoint/2010/main" val="16742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br>
              <a:rPr lang="en-US" sz="5400" b="1" dirty="0">
                <a:solidFill>
                  <a:srgbClr val="1D5103"/>
                </a:solidFill>
              </a:rPr>
            </a:br>
            <a:r>
              <a:rPr lang="en-US" sz="5400" b="1" dirty="0">
                <a:solidFill>
                  <a:srgbClr val="1D5103"/>
                </a:solidFill>
              </a:rPr>
              <a:t>Overview</a:t>
            </a:r>
            <a:endParaRPr lang="en-US" sz="3900" dirty="0"/>
          </a:p>
        </p:txBody>
      </p:sp>
      <p:sp>
        <p:nvSpPr>
          <p:cNvPr id="3" name="Content Placeholder 2"/>
          <p:cNvSpPr>
            <a:spLocks noGrp="1"/>
          </p:cNvSpPr>
          <p:nvPr>
            <p:ph idx="1"/>
          </p:nvPr>
        </p:nvSpPr>
        <p:spPr>
          <a:xfrm>
            <a:off x="1257300" y="2894076"/>
            <a:ext cx="15773400" cy="5265126"/>
          </a:xfrm>
        </p:spPr>
        <p:txBody>
          <a:bodyPr vert="horz" lIns="137160" tIns="68580" rIns="137160" bIns="68580" rtlCol="0" anchor="t">
            <a:normAutofit/>
          </a:bodyPr>
          <a:lstStyle/>
          <a:p>
            <a:pPr marL="0" indent="0">
              <a:buNone/>
            </a:pPr>
            <a:endParaRPr lang="en-US" sz="2400" dirty="0">
              <a:latin typeface="Adobe Caslon Pro" panose="0205050205050A020403" pitchFamily="18" charset="0"/>
            </a:endParaRPr>
          </a:p>
          <a:p>
            <a:pPr>
              <a:buClr>
                <a:schemeClr val="accent6">
                  <a:lumMod val="50000"/>
                </a:schemeClr>
              </a:buClr>
            </a:pPr>
            <a:endParaRPr lang="en-US" sz="4800" dirty="0">
              <a:latin typeface="+mj-l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8</a:t>
            </a:fld>
            <a:endParaRPr lang="en-US"/>
          </a:p>
        </p:txBody>
      </p:sp>
      <p:sp>
        <p:nvSpPr>
          <p:cNvPr id="6" name="TextBox 5">
            <a:extLst>
              <a:ext uri="{FF2B5EF4-FFF2-40B4-BE49-F238E27FC236}">
                <a16:creationId xmlns:a16="http://schemas.microsoft.com/office/drawing/2014/main" id="{B4DF82C5-B0FE-BB09-0829-FBF914CE9B31}"/>
              </a:ext>
            </a:extLst>
          </p:cNvPr>
          <p:cNvSpPr txBox="1"/>
          <p:nvPr/>
        </p:nvSpPr>
        <p:spPr>
          <a:xfrm>
            <a:off x="1371600" y="2705100"/>
            <a:ext cx="16205637" cy="8263801"/>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428625" indent="-428625">
              <a:buFont typeface="Arial"/>
              <a:buChar char="•"/>
            </a:pPr>
            <a:r>
              <a:rPr lang="en-US" sz="3600" dirty="0">
                <a:latin typeface="Calibri Light"/>
                <a:ea typeface="Calibri" panose="020F0502020204030204"/>
                <a:cs typeface="Calibri" panose="020F0502020204030204"/>
              </a:rPr>
              <a:t>Brief History of OPRA</a:t>
            </a:r>
          </a:p>
          <a:p>
            <a:pPr marL="428625" indent="-428625">
              <a:buFont typeface="Arial"/>
              <a:buChar char="•"/>
            </a:pPr>
            <a:r>
              <a:rPr lang="en-US" sz="3600" dirty="0">
                <a:latin typeface="Calibri Light"/>
                <a:ea typeface="Calibri" panose="020F0502020204030204"/>
                <a:cs typeface="Calibri" panose="020F0502020204030204"/>
              </a:rPr>
              <a:t>Changes as of September </a:t>
            </a:r>
          </a:p>
          <a:p>
            <a:pPr marL="1114425" lvl="1" indent="-428625">
              <a:buFont typeface="Courier New,monospace"/>
              <a:buChar char="o"/>
            </a:pPr>
            <a:r>
              <a:rPr lang="en-US" sz="3600" dirty="0">
                <a:latin typeface="Calibri Light"/>
                <a:ea typeface="Calibri" panose="020F0502020204030204"/>
                <a:cs typeface="Calibri" panose="020F0502020204030204"/>
              </a:rPr>
              <a:t>Individual Privacy</a:t>
            </a:r>
          </a:p>
          <a:p>
            <a:pPr marL="1114425" lvl="1" indent="-428625">
              <a:buFont typeface="Courier New,monospace"/>
              <a:buChar char="o"/>
            </a:pPr>
            <a:r>
              <a:rPr lang="en-US" sz="3600" dirty="0">
                <a:latin typeface="Calibri Light"/>
                <a:ea typeface="Calibri" panose="020F0502020204030204"/>
                <a:cs typeface="Calibri" panose="020F0502020204030204"/>
              </a:rPr>
              <a:t>Communication  </a:t>
            </a:r>
          </a:p>
          <a:p>
            <a:pPr marL="1114425" lvl="1" indent="-428625">
              <a:buFont typeface="Courier New,monospace"/>
              <a:buChar char="o"/>
            </a:pPr>
            <a:r>
              <a:rPr lang="en-US" sz="3600" dirty="0">
                <a:latin typeface="Calibri Light"/>
                <a:ea typeface="Calibri" panose="020F0502020204030204"/>
                <a:cs typeface="Calibri" panose="020F0502020204030204"/>
              </a:rPr>
              <a:t>Security Footage</a:t>
            </a:r>
            <a:endParaRPr lang="en-US" sz="2700" dirty="0"/>
          </a:p>
          <a:p>
            <a:pPr marL="1114425" lvl="1" indent="-428625">
              <a:buFont typeface="Courier New,monospace"/>
              <a:buChar char="o"/>
            </a:pPr>
            <a:r>
              <a:rPr lang="en-US" sz="3600" dirty="0">
                <a:latin typeface="Calibri Light"/>
                <a:ea typeface="Calibri" panose="020F0502020204030204"/>
                <a:cs typeface="Calibri" panose="020F0502020204030204"/>
              </a:rPr>
              <a:t>Commercial Requests</a:t>
            </a:r>
          </a:p>
          <a:p>
            <a:pPr marL="1114425" lvl="1" indent="-428625">
              <a:buFont typeface="Courier New,monospace"/>
              <a:buChar char="o"/>
            </a:pPr>
            <a:r>
              <a:rPr lang="en-US" sz="3600" dirty="0">
                <a:latin typeface="Calibri Light"/>
                <a:ea typeface="Calibri" panose="020F0502020204030204"/>
                <a:cs typeface="Calibri" panose="020F0502020204030204"/>
              </a:rPr>
              <a:t>Protective Orders</a:t>
            </a:r>
          </a:p>
          <a:p>
            <a:pPr marL="1114425" lvl="1" indent="-428625">
              <a:buFont typeface="Courier New,monospace"/>
              <a:buChar char="o"/>
            </a:pPr>
            <a:r>
              <a:rPr lang="en-US" sz="3600" dirty="0">
                <a:latin typeface="Calibri Light"/>
                <a:ea typeface="Calibri" panose="020F0502020204030204"/>
                <a:cs typeface="Calibri" panose="020F0502020204030204"/>
              </a:rPr>
              <a:t>Service Fees</a:t>
            </a:r>
          </a:p>
          <a:p>
            <a:pPr marL="1114425" lvl="1" indent="-428625">
              <a:buFont typeface="Courier New,monospace"/>
              <a:buChar char="o"/>
            </a:pPr>
            <a:r>
              <a:rPr lang="en-US" sz="3600" dirty="0">
                <a:latin typeface="Calibri Light"/>
                <a:ea typeface="Calibri" panose="020F0502020204030204"/>
                <a:cs typeface="Calibri" panose="020F0502020204030204"/>
              </a:rPr>
              <a:t>Attorney's Fees</a:t>
            </a:r>
          </a:p>
          <a:p>
            <a:endParaRPr lang="en-US" sz="3600" dirty="0">
              <a:latin typeface="Calibri Light"/>
              <a:ea typeface="Calibri" panose="020F0502020204030204"/>
              <a:cs typeface="Calibri" panose="020F0502020204030204"/>
            </a:endParaRPr>
          </a:p>
          <a:p>
            <a:pPr lvl="1"/>
            <a:endParaRPr lang="en-US" sz="4200" dirty="0">
              <a:latin typeface="Calibri Light"/>
              <a:ea typeface="Calibri" panose="020F0502020204030204"/>
              <a:cs typeface="Calibri" panose="020F0502020204030204"/>
            </a:endParaRPr>
          </a:p>
          <a:p>
            <a:pPr marL="1114425" lvl="1" indent="-428625">
              <a:buFont typeface="Courier New"/>
              <a:buChar char="o"/>
            </a:pPr>
            <a:endParaRPr lang="en-US" sz="4200" dirty="0">
              <a:latin typeface="Calibri Light"/>
              <a:ea typeface="Calibri" panose="020F0502020204030204"/>
              <a:cs typeface="Calibri" panose="020F0502020204030204"/>
            </a:endParaRPr>
          </a:p>
          <a:p>
            <a:pPr marL="1114425" lvl="1" indent="-428625">
              <a:buFont typeface="Courier New"/>
              <a:buChar char="o"/>
            </a:pPr>
            <a:endParaRPr lang="en-US" sz="4200" dirty="0">
              <a:ea typeface="Calibri" panose="020F0502020204030204"/>
              <a:cs typeface="Calibri" panose="020F0502020204030204"/>
            </a:endParaRPr>
          </a:p>
          <a:p>
            <a:pPr marL="428625" indent="-428625">
              <a:buFont typeface="Arial"/>
              <a:buChar char="•"/>
            </a:pPr>
            <a:endParaRPr lang="en-US" sz="4200" dirty="0">
              <a:ea typeface="Calibri" panose="020F0502020204030204"/>
              <a:cs typeface="Calibri" panose="020F0502020204030204"/>
            </a:endParaRPr>
          </a:p>
        </p:txBody>
      </p:sp>
    </p:spTree>
    <p:extLst>
      <p:ext uri="{BB962C8B-B14F-4D97-AF65-F5344CB8AC3E}">
        <p14:creationId xmlns:p14="http://schemas.microsoft.com/office/powerpoint/2010/main" val="193410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vert="horz" lIns="137160" tIns="68580" rIns="137160" bIns="68580" rtlCol="0" anchor="ctr">
            <a:normAutofit/>
          </a:bodyPr>
          <a:lstStyle/>
          <a:p>
            <a:pPr algn="ctr"/>
            <a:r>
              <a:rPr lang="en-US" sz="5400" b="1" dirty="0">
                <a:solidFill>
                  <a:srgbClr val="1D5103"/>
                </a:solidFill>
              </a:rPr>
              <a:t>Brief History of OPRA</a:t>
            </a:r>
            <a:endParaRPr lang="en-US" dirty="0">
              <a:ea typeface="+mj-ea"/>
              <a:cs typeface="+mj-cs"/>
            </a:endParaRPr>
          </a:p>
        </p:txBody>
      </p:sp>
      <p:sp>
        <p:nvSpPr>
          <p:cNvPr id="3" name="Content Placeholder 2"/>
          <p:cNvSpPr>
            <a:spLocks noGrp="1"/>
          </p:cNvSpPr>
          <p:nvPr>
            <p:ph idx="1"/>
          </p:nvPr>
        </p:nvSpPr>
        <p:spPr>
          <a:xfrm>
            <a:off x="1981200" y="3155442"/>
            <a:ext cx="15773400" cy="3976116"/>
          </a:xfrm>
        </p:spPr>
        <p:txBody>
          <a:bodyPr vert="horz" lIns="137160" tIns="68580" rIns="137160" bIns="68580" rtlCol="0" anchor="ctr">
            <a:normAutofit/>
          </a:bodyPr>
          <a:lstStyle/>
          <a:p>
            <a:pPr>
              <a:buClr>
                <a:srgbClr val="1D5103"/>
              </a:buClr>
            </a:pPr>
            <a:r>
              <a:rPr lang="en-US" dirty="0">
                <a:latin typeface="Calibri Light"/>
                <a:ea typeface="Calibri Light"/>
                <a:cs typeface="Calibri Light"/>
              </a:rPr>
              <a:t>Replaced "Right to Know" </a:t>
            </a:r>
          </a:p>
          <a:p>
            <a:pPr>
              <a:buClr>
                <a:srgbClr val="1D5103"/>
              </a:buClr>
            </a:pPr>
            <a:r>
              <a:rPr lang="en-US" dirty="0">
                <a:latin typeface="Calibri Light"/>
                <a:ea typeface="Calibri Light"/>
                <a:cs typeface="Calibri Light"/>
              </a:rPr>
              <a:t>Passed in 2002</a:t>
            </a:r>
          </a:p>
          <a:p>
            <a:pPr algn="just">
              <a:buClr>
                <a:srgbClr val="1D5103"/>
              </a:buClr>
            </a:pPr>
            <a:r>
              <a:rPr lang="en-US" dirty="0">
                <a:latin typeface="Calibri Light"/>
                <a:ea typeface="Calibri Light"/>
                <a:cs typeface="Calibri Light"/>
              </a:rPr>
              <a:t>Legislative goal: “promote transparency in the operation of government”</a:t>
            </a:r>
          </a:p>
          <a:p>
            <a:r>
              <a:rPr lang="en-US" dirty="0">
                <a:latin typeface="Calibri Light"/>
                <a:ea typeface="Calibri Light"/>
                <a:cs typeface="Calibri Light"/>
              </a:rPr>
              <a:t>Major Legislative Update </a:t>
            </a:r>
          </a:p>
          <a:p>
            <a:r>
              <a:rPr lang="en-US" dirty="0">
                <a:latin typeface="Calibri Light"/>
                <a:ea typeface="Calibri Light"/>
                <a:cs typeface="Calibri Light"/>
              </a:rPr>
              <a:t>New Legislation went into effect September 3, 2024</a:t>
            </a:r>
          </a:p>
          <a:p>
            <a:pPr>
              <a:buClr>
                <a:srgbClr val="1D5103"/>
              </a:buClr>
            </a:pPr>
            <a:endParaRPr lang="en-US" dirty="0">
              <a:latin typeface="Calibri Light"/>
              <a:ea typeface="Calibri Light"/>
              <a:cs typeface="Calibri Light"/>
            </a:endParaRPr>
          </a:p>
        </p:txBody>
      </p:sp>
      <p:sp>
        <p:nvSpPr>
          <p:cNvPr id="4" name="Slide Number Placeholder 3"/>
          <p:cNvSpPr>
            <a:spLocks noGrp="1"/>
          </p:cNvSpPr>
          <p:nvPr>
            <p:ph type="sldNum" sz="quarter" idx="12"/>
          </p:nvPr>
        </p:nvSpPr>
        <p:spPr>
          <a:xfrm>
            <a:off x="12915900" y="9534526"/>
            <a:ext cx="4114800" cy="547688"/>
          </a:xfrm>
        </p:spPr>
        <p:txBody>
          <a:bodyPr vert="horz" lIns="137160" tIns="68580" rIns="137160" bIns="68580" rtlCol="0" anchor="ctr">
            <a:normAutofit/>
          </a:bodyPr>
          <a:lstStyle/>
          <a:p>
            <a:pPr>
              <a:spcAft>
                <a:spcPts val="900"/>
              </a:spcAft>
            </a:pPr>
            <a:fld id="{B6F15528-21DE-4FAA-801E-634DDDAF4B2B}" type="slidenum">
              <a:rPr lang="en-US" smtClean="0"/>
              <a:pPr>
                <a:spcAft>
                  <a:spcPts val="900"/>
                </a:spcAft>
              </a:pPr>
              <a:t>9</a:t>
            </a:fld>
            <a:endParaRPr lang="en-US"/>
          </a:p>
        </p:txBody>
      </p:sp>
    </p:spTree>
    <p:extLst>
      <p:ext uri="{BB962C8B-B14F-4D97-AF65-F5344CB8AC3E}">
        <p14:creationId xmlns:p14="http://schemas.microsoft.com/office/powerpoint/2010/main" val="289686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3405</Words>
  <Application>Microsoft Office PowerPoint</Application>
  <PresentationFormat>Custom</PresentationFormat>
  <Paragraphs>242</Paragraphs>
  <Slides>32</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Adobe Caslon Pro</vt:lpstr>
      <vt:lpstr>Courier New,monospace</vt:lpstr>
      <vt:lpstr>Calibri</vt:lpstr>
      <vt:lpstr>Arial</vt:lpstr>
      <vt:lpstr>Courier New</vt:lpstr>
      <vt:lpstr>Calibri Light</vt:lpstr>
      <vt:lpstr>Aptos</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OPRA Update: What the Legislature Intended, and How It Could Impact Litigation.</vt:lpstr>
      <vt:lpstr> Overview</vt:lpstr>
      <vt:lpstr>Brief History of OPRA</vt:lpstr>
      <vt:lpstr> Individual Privacy </vt:lpstr>
      <vt:lpstr> What Does This Mean? </vt:lpstr>
      <vt:lpstr> Litigation Strategy</vt:lpstr>
      <vt:lpstr>Communications</vt:lpstr>
      <vt:lpstr>What Does This Mean?</vt:lpstr>
      <vt:lpstr> Litigation Strategy</vt:lpstr>
      <vt:lpstr>Security Footage</vt:lpstr>
      <vt:lpstr>What Does This Mean?</vt:lpstr>
      <vt:lpstr> Litigation Strategy</vt:lpstr>
      <vt:lpstr>Commercial Requests</vt:lpstr>
      <vt:lpstr>What Does This Mean?</vt:lpstr>
      <vt:lpstr> Litigation Strategy</vt:lpstr>
      <vt:lpstr> Protective Orders </vt:lpstr>
      <vt:lpstr> What Does This Mean? </vt:lpstr>
      <vt:lpstr> Litigation Strategy</vt:lpstr>
      <vt:lpstr> Service Fees </vt:lpstr>
      <vt:lpstr> What Does This Mean? </vt:lpstr>
      <vt:lpstr> Litigation Strategy</vt:lpstr>
      <vt:lpstr> Attorneys' Fees </vt:lpstr>
      <vt:lpstr> What Does This Mean? </vt:lpstr>
      <vt:lpstr> Litigation Strategy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Cannabis Effects for Educators</dc:title>
  <dc:creator>JillianSmith</dc:creator>
  <cp:lastModifiedBy>Jillian Smith</cp:lastModifiedBy>
  <cp:revision>12</cp:revision>
  <dcterms:created xsi:type="dcterms:W3CDTF">2006-08-16T00:00:00Z</dcterms:created>
  <dcterms:modified xsi:type="dcterms:W3CDTF">2024-10-10T18:17:53Z</dcterms:modified>
  <dc:identifier>DAGShSyI4DU</dc:identifier>
</cp:coreProperties>
</file>